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57" r:id="rId3"/>
    <p:sldId id="258" r:id="rId4"/>
    <p:sldId id="266" r:id="rId5"/>
    <p:sldId id="267" r:id="rId6"/>
    <p:sldId id="259" r:id="rId7"/>
    <p:sldId id="268" r:id="rId8"/>
    <p:sldId id="269" r:id="rId9"/>
    <p:sldId id="270" r:id="rId10"/>
    <p:sldId id="271" r:id="rId11"/>
    <p:sldId id="260" r:id="rId12"/>
    <p:sldId id="261" r:id="rId13"/>
    <p:sldId id="262" r:id="rId14"/>
    <p:sldId id="263" r:id="rId15"/>
    <p:sldId id="264" r:id="rId16"/>
    <p:sldId id="280" r:id="rId17"/>
    <p:sldId id="279" r:id="rId18"/>
    <p:sldId id="265" r:id="rId19"/>
    <p:sldId id="272" r:id="rId20"/>
    <p:sldId id="273" r:id="rId21"/>
    <p:sldId id="274" r:id="rId22"/>
    <p:sldId id="275" r:id="rId23"/>
    <p:sldId id="276" r:id="rId24"/>
    <p:sldId id="277" r:id="rId25"/>
    <p:sldId id="278"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293" r:id="rId42"/>
    <p:sldId id="347" r:id="rId43"/>
    <p:sldId id="348" r:id="rId44"/>
    <p:sldId id="296" r:id="rId45"/>
    <p:sldId id="292" r:id="rId46"/>
    <p:sldId id="297" r:id="rId47"/>
    <p:sldId id="298" r:id="rId48"/>
    <p:sldId id="299" r:id="rId49"/>
    <p:sldId id="301" r:id="rId50"/>
    <p:sldId id="302" r:id="rId51"/>
    <p:sldId id="303" r:id="rId52"/>
    <p:sldId id="304" r:id="rId53"/>
    <p:sldId id="305" r:id="rId54"/>
    <p:sldId id="300" r:id="rId55"/>
    <p:sldId id="315" r:id="rId56"/>
    <p:sldId id="306" r:id="rId57"/>
    <p:sldId id="308" r:id="rId58"/>
    <p:sldId id="307" r:id="rId59"/>
    <p:sldId id="316" r:id="rId60"/>
    <p:sldId id="317" r:id="rId61"/>
    <p:sldId id="309" r:id="rId62"/>
    <p:sldId id="311" r:id="rId63"/>
    <p:sldId id="312" r:id="rId64"/>
    <p:sldId id="313" r:id="rId65"/>
    <p:sldId id="314" r:id="rId66"/>
    <p:sldId id="318" r:id="rId67"/>
    <p:sldId id="319" r:id="rId68"/>
    <p:sldId id="320" r:id="rId69"/>
    <p:sldId id="321" r:id="rId70"/>
    <p:sldId id="337" r:id="rId71"/>
    <p:sldId id="338" r:id="rId72"/>
    <p:sldId id="339" r:id="rId73"/>
    <p:sldId id="340" r:id="rId74"/>
    <p:sldId id="341" r:id="rId75"/>
    <p:sldId id="342" r:id="rId76"/>
    <p:sldId id="344" r:id="rId77"/>
    <p:sldId id="345" r:id="rId78"/>
    <p:sldId id="343" r:id="rId79"/>
    <p:sldId id="346" r:id="rId80"/>
    <p:sldId id="353" r:id="rId81"/>
    <p:sldId id="349" r:id="rId82"/>
    <p:sldId id="352" r:id="rId83"/>
    <p:sldId id="354" r:id="rId84"/>
    <p:sldId id="350" r:id="rId85"/>
    <p:sldId id="355" r:id="rId86"/>
    <p:sldId id="356" r:id="rId87"/>
    <p:sldId id="360" r:id="rId88"/>
    <p:sldId id="359" r:id="rId89"/>
    <p:sldId id="358" r:id="rId90"/>
    <p:sldId id="361" r:id="rId91"/>
    <p:sldId id="363" r:id="rId92"/>
    <p:sldId id="362" r:id="rId93"/>
    <p:sldId id="364" r:id="rId94"/>
    <p:sldId id="365" r:id="rId95"/>
    <p:sldId id="357" r:id="rId96"/>
    <p:sldId id="366" r:id="rId97"/>
    <p:sldId id="367" r:id="rId98"/>
    <p:sldId id="368" r:id="rId99"/>
    <p:sldId id="369" r:id="rId100"/>
    <p:sldId id="370" r:id="rId101"/>
    <p:sldId id="371" r:id="rId102"/>
    <p:sldId id="372" r:id="rId103"/>
    <p:sldId id="373" r:id="rId104"/>
    <p:sldId id="374" r:id="rId105"/>
    <p:sldId id="394" r:id="rId106"/>
    <p:sldId id="395" r:id="rId107"/>
    <p:sldId id="396" r:id="rId108"/>
    <p:sldId id="397" r:id="rId109"/>
    <p:sldId id="398" r:id="rId110"/>
    <p:sldId id="399" r:id="rId111"/>
    <p:sldId id="388" r:id="rId112"/>
    <p:sldId id="389" r:id="rId113"/>
    <p:sldId id="391" r:id="rId114"/>
    <p:sldId id="390" r:id="rId115"/>
    <p:sldId id="375" r:id="rId116"/>
    <p:sldId id="393" r:id="rId117"/>
    <p:sldId id="392" r:id="rId118"/>
    <p:sldId id="376" r:id="rId119"/>
    <p:sldId id="377" r:id="rId120"/>
    <p:sldId id="379" r:id="rId121"/>
    <p:sldId id="378" r:id="rId122"/>
    <p:sldId id="380" r:id="rId123"/>
    <p:sldId id="381" r:id="rId124"/>
    <p:sldId id="382" r:id="rId125"/>
    <p:sldId id="383" r:id="rId126"/>
    <p:sldId id="384" r:id="rId127"/>
    <p:sldId id="385" r:id="rId128"/>
    <p:sldId id="386" r:id="rId129"/>
    <p:sldId id="387" r:id="rId130"/>
    <p:sldId id="401" r:id="rId131"/>
    <p:sldId id="400" r:id="rId132"/>
    <p:sldId id="402" r:id="rId133"/>
    <p:sldId id="403" r:id="rId134"/>
    <p:sldId id="404" r:id="rId135"/>
    <p:sldId id="405" r:id="rId136"/>
    <p:sldId id="406" r:id="rId137"/>
    <p:sldId id="408" r:id="rId138"/>
    <p:sldId id="407" r:id="rId139"/>
    <p:sldId id="409" r:id="rId140"/>
    <p:sldId id="410" r:id="rId141"/>
    <p:sldId id="411" r:id="rId142"/>
    <p:sldId id="414" r:id="rId143"/>
    <p:sldId id="412" r:id="rId144"/>
    <p:sldId id="413" r:id="rId145"/>
    <p:sldId id="415" r:id="rId146"/>
    <p:sldId id="416" r:id="rId147"/>
    <p:sldId id="417" r:id="rId148"/>
    <p:sldId id="418" r:id="rId149"/>
    <p:sldId id="419" r:id="rId150"/>
    <p:sldId id="420" r:id="rId151"/>
    <p:sldId id="421" r:id="rId152"/>
    <p:sldId id="422" r:id="rId153"/>
    <p:sldId id="424" r:id="rId154"/>
    <p:sldId id="425" r:id="rId155"/>
    <p:sldId id="423" r:id="rId156"/>
    <p:sldId id="426" r:id="rId157"/>
    <p:sldId id="427" r:id="rId158"/>
    <p:sldId id="429" r:id="rId159"/>
    <p:sldId id="428" r:id="rId160"/>
    <p:sldId id="430" r:id="rId161"/>
    <p:sldId id="431" r:id="rId162"/>
    <p:sldId id="432" r:id="rId163"/>
    <p:sldId id="433" r:id="rId164"/>
    <p:sldId id="434" r:id="rId165"/>
    <p:sldId id="436" r:id="rId166"/>
    <p:sldId id="437" r:id="rId167"/>
    <p:sldId id="435" r:id="rId168"/>
    <p:sldId id="438" r:id="rId169"/>
    <p:sldId id="439" r:id="rId170"/>
    <p:sldId id="440" r:id="rId171"/>
    <p:sldId id="443" r:id="rId172"/>
    <p:sldId id="445" r:id="rId173"/>
    <p:sldId id="444" r:id="rId174"/>
    <p:sldId id="446" r:id="rId175"/>
    <p:sldId id="447" r:id="rId176"/>
    <p:sldId id="448" r:id="rId177"/>
    <p:sldId id="450" r:id="rId178"/>
    <p:sldId id="449" r:id="rId179"/>
    <p:sldId id="441" r:id="rId180"/>
    <p:sldId id="442" r:id="rId181"/>
    <p:sldId id="451" r:id="rId182"/>
    <p:sldId id="452" r:id="rId183"/>
    <p:sldId id="453" r:id="rId184"/>
    <p:sldId id="454" r:id="rId185"/>
    <p:sldId id="455" r:id="rId186"/>
    <p:sldId id="456" r:id="rId187"/>
    <p:sldId id="457" r:id="rId188"/>
    <p:sldId id="458" r:id="rId189"/>
    <p:sldId id="459" r:id="rId190"/>
    <p:sldId id="460" r:id="rId191"/>
    <p:sldId id="461" r:id="rId192"/>
    <p:sldId id="462" r:id="rId193"/>
    <p:sldId id="463" r:id="rId194"/>
    <p:sldId id="464" r:id="rId195"/>
    <p:sldId id="465" r:id="rId196"/>
    <p:sldId id="466" r:id="rId197"/>
    <p:sldId id="467" r:id="rId1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7" autoAdjust="0"/>
    <p:restoredTop sz="94660"/>
  </p:normalViewPr>
  <p:slideViewPr>
    <p:cSldViewPr snapToGrid="0">
      <p:cViewPr>
        <p:scale>
          <a:sx n="90" d="100"/>
          <a:sy n="90" d="100"/>
        </p:scale>
        <p:origin x="41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03D5122-C58C-495E-BB87-E88F92780060}" type="datetimeFigureOut">
              <a:rPr lang="en-US" smtClean="0"/>
              <a:t>2/17/2022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FC34D3C-4ADE-4219-BEEE-D05AE406867C}" type="slidenum">
              <a:rPr lang="en-US" smtClean="0"/>
              <a:t>‹#›</a:t>
            </a:fld>
            <a:endParaRPr lang="en-US"/>
          </a:p>
        </p:txBody>
      </p:sp>
    </p:spTree>
    <p:extLst>
      <p:ext uri="{BB962C8B-B14F-4D97-AF65-F5344CB8AC3E}">
        <p14:creationId xmlns:p14="http://schemas.microsoft.com/office/powerpoint/2010/main" val="4286614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D5122-C58C-495E-BB87-E88F92780060}"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3459212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D5122-C58C-495E-BB87-E88F92780060}"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233368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D5122-C58C-495E-BB87-E88F92780060}"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82425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3D5122-C58C-495E-BB87-E88F92780060}"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210750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3D5122-C58C-495E-BB87-E88F92780060}"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218505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3D5122-C58C-495E-BB87-E88F92780060}" type="datetimeFigureOut">
              <a:rPr lang="en-US" smtClean="0"/>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1230966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3D5122-C58C-495E-BB87-E88F92780060}" type="datetimeFigureOut">
              <a:rPr lang="en-US" smtClean="0"/>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223782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D5122-C58C-495E-BB87-E88F92780060}" type="datetimeFigureOut">
              <a:rPr lang="en-US" smtClean="0"/>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C34D3C-4ADE-4219-BEEE-D05AE406867C}" type="slidenum">
              <a:rPr lang="en-US" smtClean="0"/>
              <a:t>‹#›</a:t>
            </a:fld>
            <a:endParaRPr lang="en-US"/>
          </a:p>
        </p:txBody>
      </p:sp>
    </p:spTree>
    <p:extLst>
      <p:ext uri="{BB962C8B-B14F-4D97-AF65-F5344CB8AC3E}">
        <p14:creationId xmlns:p14="http://schemas.microsoft.com/office/powerpoint/2010/main" val="200119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903D5122-C58C-495E-BB87-E88F92780060}"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FC34D3C-4ADE-4219-BEEE-D05AE406867C}" type="slidenum">
              <a:rPr lang="en-US" smtClean="0"/>
              <a:t>‹#›</a:t>
            </a:fld>
            <a:endParaRPr lang="en-US"/>
          </a:p>
        </p:txBody>
      </p:sp>
    </p:spTree>
    <p:extLst>
      <p:ext uri="{BB962C8B-B14F-4D97-AF65-F5344CB8AC3E}">
        <p14:creationId xmlns:p14="http://schemas.microsoft.com/office/powerpoint/2010/main" val="301444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03D5122-C58C-495E-BB87-E88F92780060}" type="datetimeFigureOut">
              <a:rPr lang="en-US" smtClean="0"/>
              <a:t>2/17/2022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FC34D3C-4ADE-4219-BEEE-D05AE406867C}" type="slidenum">
              <a:rPr lang="en-US" smtClean="0"/>
              <a:t>‹#›</a:t>
            </a:fld>
            <a:endParaRPr lang="en-US"/>
          </a:p>
        </p:txBody>
      </p:sp>
    </p:spTree>
    <p:extLst>
      <p:ext uri="{BB962C8B-B14F-4D97-AF65-F5344CB8AC3E}">
        <p14:creationId xmlns:p14="http://schemas.microsoft.com/office/powerpoint/2010/main" val="256153926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03D5122-C58C-495E-BB87-E88F92780060}" type="datetimeFigureOut">
              <a:rPr lang="en-US" smtClean="0"/>
              <a:t>2/17/2022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FC34D3C-4ADE-4219-BEEE-D05AE406867C}" type="slidenum">
              <a:rPr lang="en-US" smtClean="0"/>
              <a:t>‹#›</a:t>
            </a:fld>
            <a:endParaRPr lang="en-US"/>
          </a:p>
        </p:txBody>
      </p:sp>
    </p:spTree>
    <p:extLst>
      <p:ext uri="{BB962C8B-B14F-4D97-AF65-F5344CB8AC3E}">
        <p14:creationId xmlns:p14="http://schemas.microsoft.com/office/powerpoint/2010/main" val="144930861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www.dotnettricks.com/learn/sqlserve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B-tree" TargetMode="External"/><Relationship Id="rId2" Type="http://schemas.openxmlformats.org/officeDocument/2006/relationships/hyperlink" Target="https://en.wikipedia.org/wiki/Binary_tree"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sql-tutorial.net/sql-where.asp"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w3schools.com/sql/func_sqlserver_getdate.as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schools.com/sql/sql_primarykey.as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qltutorial.org/sql-comparison-operator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sqltutorial.org/sql-subquery/" TargetMode="External"/><Relationship Id="rId2" Type="http://schemas.openxmlformats.org/officeDocument/2006/relationships/hyperlink" Target="https://www.sqltutorial.org/sql-comparison-operator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sqltutorial.org/sql-subquery/" TargetMode="External"/><Relationship Id="rId2" Type="http://schemas.openxmlformats.org/officeDocument/2006/relationships/hyperlink" Target="https://www.sqltutorial.org/sql-comparison-operator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sqltutorial.org/sql-select/" TargetMode="External"/><Relationship Id="rId2" Type="http://schemas.openxmlformats.org/officeDocument/2006/relationships/hyperlink" Target="https://www.sqltutorial.org/sql-where/" TargetMode="External"/><Relationship Id="rId1" Type="http://schemas.openxmlformats.org/officeDocument/2006/relationships/slideLayout" Target="../slideLayouts/slideLayout2.xml"/><Relationship Id="rId5" Type="http://schemas.openxmlformats.org/officeDocument/2006/relationships/hyperlink" Target="https://www.sqltutorial.org/sql-delete/" TargetMode="External"/><Relationship Id="rId4" Type="http://schemas.openxmlformats.org/officeDocument/2006/relationships/hyperlink" Target="https://www.sqltutorial.org/sql-updat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sqltutorial.org/sql-where/" TargetMode="External"/><Relationship Id="rId2" Type="http://schemas.openxmlformats.org/officeDocument/2006/relationships/hyperlink" Target="https://www.sqltutorial.org/sql-logical-operators/" TargetMode="External"/><Relationship Id="rId1" Type="http://schemas.openxmlformats.org/officeDocument/2006/relationships/slideLayout" Target="../slideLayouts/slideLayout2.xml"/><Relationship Id="rId6" Type="http://schemas.openxmlformats.org/officeDocument/2006/relationships/hyperlink" Target="https://www.sqltutorial.org/sql-delete/" TargetMode="External"/><Relationship Id="rId5" Type="http://schemas.openxmlformats.org/officeDocument/2006/relationships/hyperlink" Target="https://www.sqltutorial.org/sql-update/" TargetMode="External"/><Relationship Id="rId4" Type="http://schemas.openxmlformats.org/officeDocument/2006/relationships/hyperlink" Target="https://www.sqltutorial.org/sql-selec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hyperlink" Target="https://www.sqltutorial.org/sql-select/"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zentut.com/sql-tutorial/sql-having/" TargetMode="External"/><Relationship Id="rId2" Type="http://schemas.openxmlformats.org/officeDocument/2006/relationships/hyperlink" Target="https://www.zentut.com/sql-tutorial/sql-group-by/"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zentut.com/sql-tutorial/sql-selec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9697" y="544286"/>
            <a:ext cx="9870392" cy="4570358"/>
          </a:xfrm>
        </p:spPr>
        <p:txBody>
          <a:bodyPr>
            <a:normAutofit fontScale="90000"/>
          </a:bodyPr>
          <a:lstStyle/>
          <a:p>
            <a:pPr algn="ctr"/>
            <a:r>
              <a:rPr lang="en-US" b="1" spc="-5" dirty="0">
                <a:latin typeface="Palladio Uralic"/>
                <a:cs typeface="Palladio Uralic"/>
              </a:rPr>
              <a:t/>
            </a:r>
            <a:br>
              <a:rPr lang="en-US" b="1" spc="-5" dirty="0">
                <a:latin typeface="Palladio Uralic"/>
                <a:cs typeface="Palladio Uralic"/>
              </a:rPr>
            </a:br>
            <a:r>
              <a:rPr lang="en-US" sz="6700" b="1" spc="-5" dirty="0">
                <a:latin typeface="Palladio Uralic"/>
                <a:cs typeface="Palladio Uralic"/>
              </a:rPr>
              <a:t>SQL (STRUCTURE QUERY LANGUAGE)</a:t>
            </a:r>
            <a:br>
              <a:rPr lang="en-US" sz="6700" b="1" spc="-5" dirty="0">
                <a:latin typeface="Palladio Uralic"/>
                <a:cs typeface="Palladio Uralic"/>
              </a:rPr>
            </a:br>
            <a:r>
              <a:rPr lang="en-US" sz="6700" b="1" spc="-5" dirty="0">
                <a:latin typeface="Palladio Uralic"/>
                <a:cs typeface="Palladio Uralic"/>
              </a:rPr>
              <a:t>OR</a:t>
            </a:r>
            <a:r>
              <a:rPr lang="en-US" sz="6700" b="1" dirty="0"/>
              <a:t/>
            </a:r>
            <a:br>
              <a:rPr lang="en-US" sz="6700" b="1" dirty="0"/>
            </a:br>
            <a:r>
              <a:rPr lang="en-US" sz="6700" b="1" spc="-5" dirty="0">
                <a:latin typeface="Palladio Uralic"/>
                <a:cs typeface="Palladio Uralic"/>
              </a:rPr>
              <a:t>Transact-SQL</a:t>
            </a:r>
            <a:r>
              <a:rPr lang="en-US" sz="8000" dirty="0">
                <a:latin typeface="Palladio Uralic"/>
                <a:cs typeface="Palladio Uralic"/>
              </a:rPr>
              <a:t/>
            </a:r>
            <a:br>
              <a:rPr lang="en-US" sz="8000" dirty="0">
                <a:latin typeface="Palladio Uralic"/>
                <a:cs typeface="Palladio Uralic"/>
              </a:rPr>
            </a:br>
            <a:endParaRPr lang="en-US" sz="8000" b="1" dirty="0"/>
          </a:p>
        </p:txBody>
      </p:sp>
      <p:sp>
        <p:nvSpPr>
          <p:cNvPr id="3" name="Subtitle 2"/>
          <p:cNvSpPr>
            <a:spLocks noGrp="1"/>
          </p:cNvSpPr>
          <p:nvPr>
            <p:ph type="subTitle" idx="1"/>
          </p:nvPr>
        </p:nvSpPr>
        <p:spPr>
          <a:xfrm>
            <a:off x="2788777" y="4995003"/>
            <a:ext cx="9144000" cy="1655762"/>
          </a:xfrm>
        </p:spPr>
        <p:txBody>
          <a:bodyPr>
            <a:normAutofit/>
          </a:bodyPr>
          <a:lstStyle/>
          <a:p>
            <a:pPr algn="r"/>
            <a:r>
              <a:rPr lang="en-US" sz="3600" b="1" dirty="0"/>
              <a:t>Prepared By: </a:t>
            </a:r>
            <a:r>
              <a:rPr lang="en-US" sz="3600" b="1" dirty="0" err="1"/>
              <a:t>Muniba</a:t>
            </a:r>
            <a:r>
              <a:rPr lang="en-US" sz="3600" b="1" dirty="0"/>
              <a:t> </a:t>
            </a:r>
            <a:r>
              <a:rPr lang="en-US" sz="3600" b="1" dirty="0" err="1"/>
              <a:t>Javaid</a:t>
            </a:r>
            <a:endParaRPr lang="en-US" sz="3600" b="1" dirty="0"/>
          </a:p>
        </p:txBody>
      </p:sp>
    </p:spTree>
    <p:extLst>
      <p:ext uri="{BB962C8B-B14F-4D97-AF65-F5344CB8AC3E}">
        <p14:creationId xmlns:p14="http://schemas.microsoft.com/office/powerpoint/2010/main" val="2026102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Cont</a:t>
            </a:r>
            <a:r>
              <a:rPr lang="en-US" dirty="0"/>
              <a:t>….</a:t>
            </a:r>
          </a:p>
        </p:txBody>
      </p:sp>
      <p:sp>
        <p:nvSpPr>
          <p:cNvPr id="4" name="object 8"/>
          <p:cNvSpPr/>
          <p:nvPr/>
        </p:nvSpPr>
        <p:spPr>
          <a:xfrm>
            <a:off x="1739070" y="2073068"/>
            <a:ext cx="8086344" cy="3048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70080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HAVING CLAUSE</a:t>
            </a:r>
          </a:p>
        </p:txBody>
      </p:sp>
      <p:sp>
        <p:nvSpPr>
          <p:cNvPr id="3" name="Content Placeholder 2"/>
          <p:cNvSpPr>
            <a:spLocks noGrp="1"/>
          </p:cNvSpPr>
          <p:nvPr>
            <p:ph idx="1"/>
          </p:nvPr>
        </p:nvSpPr>
        <p:spPr>
          <a:xfrm>
            <a:off x="888322" y="2294467"/>
            <a:ext cx="10753725" cy="2628265"/>
          </a:xfrm>
        </p:spPr>
        <p:txBody>
          <a:bodyPr/>
          <a:lstStyle/>
          <a:p>
            <a:pPr lvl="1">
              <a:buFont typeface="Wingdings" panose="05000000000000000000" pitchFamily="2" charset="2"/>
              <a:buChar char="q"/>
            </a:pPr>
            <a:r>
              <a:rPr lang="en-US" sz="1800" dirty="0">
                <a:latin typeface="-apple-system"/>
              </a:rPr>
              <a:t>Having clause is used to filter data based on the group functions.</a:t>
            </a:r>
          </a:p>
          <a:p>
            <a:pPr marL="4572" lvl="1" indent="0">
              <a:buNone/>
            </a:pPr>
            <a:endParaRPr lang="en-US" sz="1800" dirty="0">
              <a:latin typeface="-apple-system"/>
            </a:endParaRPr>
          </a:p>
          <a:p>
            <a:pPr lvl="1">
              <a:buFont typeface="Wingdings" panose="05000000000000000000" pitchFamily="2" charset="2"/>
              <a:buChar char="q"/>
            </a:pPr>
            <a:r>
              <a:rPr lang="en-US" sz="1800" dirty="0">
                <a:latin typeface="-apple-system"/>
              </a:rPr>
              <a:t>The difference between the having and where clause in </a:t>
            </a:r>
            <a:r>
              <a:rPr lang="en-US" sz="1800" dirty="0" err="1">
                <a:latin typeface="-apple-system"/>
              </a:rPr>
              <a:t>sql</a:t>
            </a:r>
            <a:r>
              <a:rPr lang="en-US" sz="1800" dirty="0">
                <a:latin typeface="-apple-system"/>
              </a:rPr>
              <a:t> is that the where clause can </a:t>
            </a:r>
            <a:r>
              <a:rPr lang="en-US" sz="1800" i="1" dirty="0">
                <a:latin typeface="-apple-system"/>
              </a:rPr>
              <a:t>not</a:t>
            </a:r>
            <a:r>
              <a:rPr lang="en-US" sz="1800" dirty="0">
                <a:latin typeface="-apple-system"/>
              </a:rPr>
              <a:t> be used with aggregates, but the having clause can.</a:t>
            </a:r>
            <a:endParaRPr lang="en-US" sz="1800" b="1" dirty="0">
              <a:solidFill>
                <a:schemeClr val="accent2">
                  <a:lumMod val="60000"/>
                  <a:lumOff val="40000"/>
                </a:schemeClr>
              </a:solidFill>
              <a:latin typeface="-apple-system"/>
            </a:endParaRPr>
          </a:p>
          <a:p>
            <a:endParaRPr lang="en-US" dirty="0"/>
          </a:p>
        </p:txBody>
      </p:sp>
    </p:spTree>
    <p:extLst>
      <p:ext uri="{BB962C8B-B14F-4D97-AF65-F5344CB8AC3E}">
        <p14:creationId xmlns:p14="http://schemas.microsoft.com/office/powerpoint/2010/main" val="3741601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606" y="101600"/>
            <a:ext cx="10772775" cy="939799"/>
          </a:xfrm>
        </p:spPr>
        <p:txBody>
          <a:bodyPr>
            <a:normAutofit/>
          </a:bodyPr>
          <a:lstStyle/>
          <a:p>
            <a:pPr algn="ctr"/>
            <a:r>
              <a:rPr lang="en-US" b="1" dirty="0"/>
              <a:t>HAVING CLAUSE EXAMPLE</a:t>
            </a:r>
          </a:p>
        </p:txBody>
      </p:sp>
      <p:sp>
        <p:nvSpPr>
          <p:cNvPr id="3" name="Content Placeholder 2"/>
          <p:cNvSpPr>
            <a:spLocks noGrp="1"/>
          </p:cNvSpPr>
          <p:nvPr>
            <p:ph idx="1"/>
          </p:nvPr>
        </p:nvSpPr>
        <p:spPr>
          <a:xfrm>
            <a:off x="676656" y="1198881"/>
            <a:ext cx="10753725" cy="934720"/>
          </a:xfrm>
        </p:spPr>
        <p:txBody>
          <a:bodyPr>
            <a:normAutofit/>
          </a:bodyPr>
          <a:lstStyle/>
          <a:p>
            <a:r>
              <a:rPr lang="en-US" sz="1800" dirty="0">
                <a:latin typeface="-apple-system"/>
              </a:rPr>
              <a:t>To find the sum of salary in customers table according to group by city whose salary is greater than 35000</a:t>
            </a:r>
            <a:endParaRPr lang="en-US" sz="1800" dirty="0"/>
          </a:p>
        </p:txBody>
      </p:sp>
      <p:pic>
        <p:nvPicPr>
          <p:cNvPr id="4" name="Picture 3">
            <a:extLst>
              <a:ext uri="{FF2B5EF4-FFF2-40B4-BE49-F238E27FC236}">
                <a16:creationId xmlns:a16="http://schemas.microsoft.com/office/drawing/2014/main" xmlns="" id="{04A498C6-E712-47E7-84E4-1580E86FCAE7}"/>
              </a:ext>
            </a:extLst>
          </p:cNvPr>
          <p:cNvPicPr>
            <a:picLocks noChangeAspect="1"/>
          </p:cNvPicPr>
          <p:nvPr/>
        </p:nvPicPr>
        <p:blipFill>
          <a:blip r:embed="rId2"/>
          <a:stretch>
            <a:fillRect/>
          </a:stretch>
        </p:blipFill>
        <p:spPr>
          <a:xfrm>
            <a:off x="2895602" y="1849975"/>
            <a:ext cx="5198532" cy="2679692"/>
          </a:xfrm>
          <a:prstGeom prst="rect">
            <a:avLst/>
          </a:prstGeom>
        </p:spPr>
      </p:pic>
      <p:sp>
        <p:nvSpPr>
          <p:cNvPr id="5" name="Rectangle 4"/>
          <p:cNvSpPr/>
          <p:nvPr/>
        </p:nvSpPr>
        <p:spPr>
          <a:xfrm>
            <a:off x="787400" y="4735789"/>
            <a:ext cx="6096000" cy="923330"/>
          </a:xfrm>
          <a:prstGeom prst="rect">
            <a:avLst/>
          </a:prstGeom>
        </p:spPr>
        <p:txBody>
          <a:bodyPr>
            <a:spAutoFit/>
          </a:bodyPr>
          <a:lstStyle/>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education</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salary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customer2</a:t>
            </a:r>
          </a:p>
          <a:p>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education </a:t>
            </a:r>
            <a:r>
              <a:rPr lang="en-US" dirty="0">
                <a:solidFill>
                  <a:srgbClr val="0000FF"/>
                </a:solidFill>
                <a:latin typeface="Consolas" panose="020B0609020204030204" pitchFamily="49" charset="0"/>
              </a:rPr>
              <a:t>having</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salary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45000</a:t>
            </a:r>
            <a:endParaRPr lang="en-US" dirty="0"/>
          </a:p>
        </p:txBody>
      </p:sp>
      <p:pic>
        <p:nvPicPr>
          <p:cNvPr id="6" name="Picture 5"/>
          <p:cNvPicPr>
            <a:picLocks noChangeAspect="1"/>
          </p:cNvPicPr>
          <p:nvPr/>
        </p:nvPicPr>
        <p:blipFill>
          <a:blip r:embed="rId3"/>
          <a:stretch>
            <a:fillRect/>
          </a:stretch>
        </p:blipFill>
        <p:spPr>
          <a:xfrm>
            <a:off x="7627789" y="4673070"/>
            <a:ext cx="3869944" cy="1516063"/>
          </a:xfrm>
          <a:prstGeom prst="rect">
            <a:avLst/>
          </a:prstGeom>
        </p:spPr>
      </p:pic>
    </p:spTree>
    <p:extLst>
      <p:ext uri="{BB962C8B-B14F-4D97-AF65-F5344CB8AC3E}">
        <p14:creationId xmlns:p14="http://schemas.microsoft.com/office/powerpoint/2010/main" val="2660960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1867" y="212636"/>
            <a:ext cx="11201400" cy="646331"/>
          </a:xfrm>
          <a:prstGeom prst="rect">
            <a:avLst/>
          </a:prstGeom>
        </p:spPr>
        <p:txBody>
          <a:bodyPr wrap="square">
            <a:spAutoFit/>
          </a:bodyPr>
          <a:lstStyle/>
          <a:p>
            <a:pPr lvl="0"/>
            <a:r>
              <a:rPr lang="en-US" dirty="0">
                <a:latin typeface="-apple-system"/>
              </a:rPr>
              <a:t>To find the count of salary in customer table according to the group by city and gender where gender group only female and whose salaries in each cities is less than equal to 30000. sorted by the city DESC</a:t>
            </a:r>
            <a:endParaRPr lang="en-US" b="1" u="sng" dirty="0">
              <a:solidFill>
                <a:srgbClr val="000000"/>
              </a:solidFill>
              <a:latin typeface="-apple-system"/>
            </a:endParaRPr>
          </a:p>
        </p:txBody>
      </p:sp>
      <p:sp>
        <p:nvSpPr>
          <p:cNvPr id="6" name="Rectangle 5"/>
          <p:cNvSpPr/>
          <p:nvPr/>
        </p:nvSpPr>
        <p:spPr>
          <a:xfrm>
            <a:off x="905933" y="4208903"/>
            <a:ext cx="6087533"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gender</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city</a:t>
            </a:r>
            <a:r>
              <a:rPr lang="en-US" dirty="0" err="1">
                <a:solidFill>
                  <a:srgbClr val="808080"/>
                </a:solidFill>
                <a:latin typeface="Consolas" panose="020B0609020204030204" pitchFamily="49" charset="0"/>
              </a:rPr>
              <a:t>,</a:t>
            </a:r>
            <a:r>
              <a:rPr lang="en-US" dirty="0" err="1">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salary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Total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customer2</a:t>
            </a: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gender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'Female'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city</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Gender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having</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salary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 30000 </a:t>
            </a: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city </a:t>
            </a:r>
            <a:r>
              <a:rPr lang="en-US" dirty="0" err="1">
                <a:solidFill>
                  <a:srgbClr val="0000FF"/>
                </a:solidFill>
                <a:latin typeface="Consolas" panose="020B0609020204030204" pitchFamily="49" charset="0"/>
              </a:rPr>
              <a:t>desc</a:t>
            </a:r>
            <a:endParaRPr lang="en-US" dirty="0"/>
          </a:p>
        </p:txBody>
      </p:sp>
      <p:pic>
        <p:nvPicPr>
          <p:cNvPr id="7" name="Picture 6">
            <a:extLst>
              <a:ext uri="{FF2B5EF4-FFF2-40B4-BE49-F238E27FC236}">
                <a16:creationId xmlns:a16="http://schemas.microsoft.com/office/drawing/2014/main" xmlns="" id="{04A498C6-E712-47E7-84E4-1580E86FCAE7}"/>
              </a:ext>
            </a:extLst>
          </p:cNvPr>
          <p:cNvPicPr>
            <a:picLocks noChangeAspect="1"/>
          </p:cNvPicPr>
          <p:nvPr/>
        </p:nvPicPr>
        <p:blipFill>
          <a:blip r:embed="rId2"/>
          <a:stretch>
            <a:fillRect/>
          </a:stretch>
        </p:blipFill>
        <p:spPr>
          <a:xfrm>
            <a:off x="2836335" y="1028708"/>
            <a:ext cx="6189132" cy="2679692"/>
          </a:xfrm>
          <a:prstGeom prst="rect">
            <a:avLst/>
          </a:prstGeom>
        </p:spPr>
      </p:pic>
      <p:pic>
        <p:nvPicPr>
          <p:cNvPr id="8" name="Picture 7"/>
          <p:cNvPicPr>
            <a:picLocks noChangeAspect="1"/>
          </p:cNvPicPr>
          <p:nvPr/>
        </p:nvPicPr>
        <p:blipFill>
          <a:blip r:embed="rId3"/>
          <a:stretch>
            <a:fillRect/>
          </a:stretch>
        </p:blipFill>
        <p:spPr>
          <a:xfrm>
            <a:off x="7436379" y="4208903"/>
            <a:ext cx="3621087" cy="1458293"/>
          </a:xfrm>
          <a:prstGeom prst="rect">
            <a:avLst/>
          </a:prstGeom>
        </p:spPr>
      </p:pic>
    </p:spTree>
    <p:extLst>
      <p:ext uri="{BB962C8B-B14F-4D97-AF65-F5344CB8AC3E}">
        <p14:creationId xmlns:p14="http://schemas.microsoft.com/office/powerpoint/2010/main" val="29714757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530" y="2262476"/>
            <a:ext cx="10658096" cy="1935608"/>
          </a:xfrm>
        </p:spPr>
        <p:txBody>
          <a:bodyPr>
            <a:normAutofit fontScale="90000"/>
          </a:bodyPr>
          <a:lstStyle/>
          <a:p>
            <a:pPr algn="ctr"/>
            <a:r>
              <a:rPr lang="en-US" b="1" spc="-5" dirty="0">
                <a:latin typeface="Palladio Uralic"/>
                <a:cs typeface="Palladio Uralic"/>
              </a:rPr>
              <a:t>CLAUSES AND STATEMENT</a:t>
            </a:r>
            <a:endParaRPr lang="en-US" sz="8000" b="1" dirty="0"/>
          </a:p>
        </p:txBody>
      </p:sp>
    </p:spTree>
    <p:extLst>
      <p:ext uri="{BB962C8B-B14F-4D97-AF65-F5344CB8AC3E}">
        <p14:creationId xmlns:p14="http://schemas.microsoft.com/office/powerpoint/2010/main" val="38090002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51467"/>
          </a:xfrm>
        </p:spPr>
        <p:txBody>
          <a:bodyPr>
            <a:normAutofit fontScale="90000"/>
          </a:bodyPr>
          <a:lstStyle/>
          <a:p>
            <a:pPr algn="ctr"/>
            <a:r>
              <a:rPr lang="en-US" b="1" dirty="0"/>
              <a:t>Common Table Expression (CTE) in SELECT and INSERT statement </a:t>
            </a:r>
          </a:p>
        </p:txBody>
      </p:sp>
      <p:sp>
        <p:nvSpPr>
          <p:cNvPr id="5" name="Rectangle 4"/>
          <p:cNvSpPr/>
          <p:nvPr/>
        </p:nvSpPr>
        <p:spPr>
          <a:xfrm>
            <a:off x="1065211" y="2233136"/>
            <a:ext cx="9956800" cy="1200329"/>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Microsoft SQL Server provides enhanced query syntax elements for more powerful data accessing and processing.</a:t>
            </a:r>
          </a:p>
          <a:p>
            <a:r>
              <a:rPr lang="en-US" dirty="0">
                <a:latin typeface="-apple-system"/>
              </a:rPr>
              <a:t> </a:t>
            </a:r>
          </a:p>
          <a:p>
            <a:pPr marL="285750" indent="-285750">
              <a:buFont typeface="Wingdings" panose="05000000000000000000" pitchFamily="2" charset="2"/>
              <a:buChar char="q"/>
            </a:pPr>
            <a:r>
              <a:rPr lang="en-US" dirty="0">
                <a:latin typeface="-apple-system"/>
              </a:rPr>
              <a:t>A CTE is a named temporary result set based on the regular SELECT and INSERT query. </a:t>
            </a:r>
          </a:p>
        </p:txBody>
      </p:sp>
    </p:spTree>
    <p:extLst>
      <p:ext uri="{BB962C8B-B14F-4D97-AF65-F5344CB8AC3E}">
        <p14:creationId xmlns:p14="http://schemas.microsoft.com/office/powerpoint/2010/main" val="3058733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smtClean="0">
                <a:latin typeface="Palladio Uralic"/>
                <a:cs typeface="Palladio Uralic"/>
              </a:rPr>
              <a:t>SUBQUERIES</a:t>
            </a:r>
            <a:endParaRPr lang="en-US" sz="8000" b="1" dirty="0"/>
          </a:p>
        </p:txBody>
      </p:sp>
    </p:spTree>
    <p:extLst>
      <p:ext uri="{BB962C8B-B14F-4D97-AF65-F5344CB8AC3E}">
        <p14:creationId xmlns:p14="http://schemas.microsoft.com/office/powerpoint/2010/main" val="3252689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 </a:t>
            </a:r>
            <a:r>
              <a:rPr lang="en-US" dirty="0" err="1" smtClean="0"/>
              <a:t>Subquery</a:t>
            </a:r>
            <a:r>
              <a:rPr lang="en-US" dirty="0" smtClean="0"/>
              <a:t> is also called an inner query or inner select, while the statement containing a </a:t>
            </a:r>
            <a:r>
              <a:rPr lang="en-US" dirty="0" err="1" smtClean="0"/>
              <a:t>subquery</a:t>
            </a:r>
            <a:r>
              <a:rPr lang="en-US" dirty="0" smtClean="0"/>
              <a:t> is also called an outer query or outer select</a:t>
            </a:r>
          </a:p>
          <a:p>
            <a:endParaRPr lang="en-US" dirty="0"/>
          </a:p>
          <a:p>
            <a:r>
              <a:rPr lang="en-US" dirty="0" smtClean="0"/>
              <a:t>Rules:</a:t>
            </a:r>
          </a:p>
          <a:p>
            <a:r>
              <a:rPr lang="en-US" dirty="0" smtClean="0"/>
              <a:t>Sub queries must be enclosed within </a:t>
            </a:r>
            <a:r>
              <a:rPr lang="en-US" dirty="0" err="1" smtClean="0"/>
              <a:t>paretheses</a:t>
            </a:r>
            <a:endParaRPr lang="en-US" dirty="0" smtClean="0"/>
          </a:p>
          <a:p>
            <a:r>
              <a:rPr lang="en-US" dirty="0" smtClean="0"/>
              <a:t>You can use the </a:t>
            </a:r>
            <a:r>
              <a:rPr lang="en-US" dirty="0" err="1" smtClean="0"/>
              <a:t>comparission</a:t>
            </a:r>
            <a:r>
              <a:rPr lang="en-US" dirty="0" smtClean="0"/>
              <a:t> operators such as &gt;,&lt; or = IN,ANY or ALL</a:t>
            </a:r>
          </a:p>
          <a:p>
            <a:r>
              <a:rPr lang="en-US" dirty="0" smtClean="0"/>
              <a:t>An order by command cannot be used in a sub query</a:t>
            </a:r>
            <a:endParaRPr lang="en-US" dirty="0"/>
          </a:p>
        </p:txBody>
      </p:sp>
    </p:spTree>
    <p:extLst>
      <p:ext uri="{BB962C8B-B14F-4D97-AF65-F5344CB8AC3E}">
        <p14:creationId xmlns:p14="http://schemas.microsoft.com/office/powerpoint/2010/main" val="2174167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NOTE:</a:t>
            </a:r>
          </a:p>
          <a:p>
            <a:r>
              <a:rPr lang="en-US" dirty="0" smtClean="0"/>
              <a:t>The inner query executes first before its parent query so that the results of an inner query can be passed to the outer query.</a:t>
            </a:r>
          </a:p>
          <a:p>
            <a:endParaRPr lang="en-US" dirty="0"/>
          </a:p>
        </p:txBody>
      </p:sp>
      <p:pic>
        <p:nvPicPr>
          <p:cNvPr id="4" name="Picture 3"/>
          <p:cNvPicPr>
            <a:picLocks noChangeAspect="1"/>
          </p:cNvPicPr>
          <p:nvPr/>
        </p:nvPicPr>
        <p:blipFill>
          <a:blip r:embed="rId2"/>
          <a:stretch>
            <a:fillRect/>
          </a:stretch>
        </p:blipFill>
        <p:spPr>
          <a:xfrm>
            <a:off x="3381374" y="3443287"/>
            <a:ext cx="5686425" cy="1371600"/>
          </a:xfrm>
          <a:prstGeom prst="rect">
            <a:avLst/>
          </a:prstGeom>
        </p:spPr>
      </p:pic>
    </p:spTree>
    <p:extLst>
      <p:ext uri="{BB962C8B-B14F-4D97-AF65-F5344CB8AC3E}">
        <p14:creationId xmlns:p14="http://schemas.microsoft.com/office/powerpoint/2010/main" val="14321463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SUBQUERIES</a:t>
            </a:r>
            <a:endParaRPr lang="en-US" dirty="0"/>
          </a:p>
        </p:txBody>
      </p:sp>
      <p:pic>
        <p:nvPicPr>
          <p:cNvPr id="4" name="Picture 3"/>
          <p:cNvPicPr>
            <a:picLocks noChangeAspect="1"/>
          </p:cNvPicPr>
          <p:nvPr/>
        </p:nvPicPr>
        <p:blipFill>
          <a:blip r:embed="rId2"/>
          <a:stretch>
            <a:fillRect/>
          </a:stretch>
        </p:blipFill>
        <p:spPr>
          <a:xfrm>
            <a:off x="3543300" y="2257425"/>
            <a:ext cx="5105400" cy="2343150"/>
          </a:xfrm>
          <a:prstGeom prst="rect">
            <a:avLst/>
          </a:prstGeom>
        </p:spPr>
      </p:pic>
    </p:spTree>
    <p:extLst>
      <p:ext uri="{BB962C8B-B14F-4D97-AF65-F5344CB8AC3E}">
        <p14:creationId xmlns:p14="http://schemas.microsoft.com/office/powerpoint/2010/main" val="529093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70933"/>
            <a:ext cx="10772775" cy="1014942"/>
          </a:xfrm>
        </p:spPr>
        <p:txBody>
          <a:bodyPr/>
          <a:lstStyle/>
          <a:p>
            <a:pPr algn="ctr"/>
            <a:r>
              <a:rPr lang="en-US" b="1" dirty="0" smtClean="0"/>
              <a:t> SUBQUERY IN SINGLE ROW</a:t>
            </a:r>
            <a:endParaRPr lang="en-US" b="1" dirty="0"/>
          </a:p>
        </p:txBody>
      </p:sp>
      <p:sp>
        <p:nvSpPr>
          <p:cNvPr id="3" name="Content Placeholder 2"/>
          <p:cNvSpPr>
            <a:spLocks noGrp="1"/>
          </p:cNvSpPr>
          <p:nvPr>
            <p:ph idx="1"/>
          </p:nvPr>
        </p:nvSpPr>
        <p:spPr>
          <a:xfrm>
            <a:off x="657606" y="1285875"/>
            <a:ext cx="11149392" cy="1785938"/>
          </a:xfrm>
        </p:spPr>
        <p:txBody>
          <a:bodyPr>
            <a:normAutofit/>
          </a:bodyPr>
          <a:lstStyle/>
          <a:p>
            <a:r>
              <a:rPr lang="en-US" sz="1800" dirty="0" smtClean="0">
                <a:latin typeface="-apple-system"/>
              </a:rPr>
              <a:t>Sub query must return single row value. A equal (=) operator is use for single row return.</a:t>
            </a:r>
          </a:p>
          <a:p>
            <a:r>
              <a:rPr lang="en-US" sz="1800" b="1" u="sng" dirty="0" smtClean="0">
                <a:latin typeface="-apple-system"/>
              </a:rPr>
              <a:t>EXAMPLE</a:t>
            </a:r>
          </a:p>
          <a:p>
            <a:r>
              <a:rPr lang="en-US" sz="1800" dirty="0" smtClean="0">
                <a:latin typeface="-apple-system"/>
              </a:rPr>
              <a:t>How to find the marks of students whose name is ‘Fatima’ and live in ‘Lahore’</a:t>
            </a:r>
            <a:endParaRPr lang="en-US" sz="1800" dirty="0">
              <a:latin typeface="-apple-system"/>
            </a:endParaRPr>
          </a:p>
        </p:txBody>
      </p:sp>
      <p:pic>
        <p:nvPicPr>
          <p:cNvPr id="4" name="Picture 3"/>
          <p:cNvPicPr>
            <a:picLocks noChangeAspect="1"/>
          </p:cNvPicPr>
          <p:nvPr/>
        </p:nvPicPr>
        <p:blipFill>
          <a:blip r:embed="rId2"/>
          <a:stretch>
            <a:fillRect/>
          </a:stretch>
        </p:blipFill>
        <p:spPr>
          <a:xfrm>
            <a:off x="477011" y="2767452"/>
            <a:ext cx="2381250" cy="2324100"/>
          </a:xfrm>
          <a:prstGeom prst="rect">
            <a:avLst/>
          </a:prstGeom>
        </p:spPr>
      </p:pic>
      <p:pic>
        <p:nvPicPr>
          <p:cNvPr id="5" name="Picture 4"/>
          <p:cNvPicPr>
            <a:picLocks noChangeAspect="1"/>
          </p:cNvPicPr>
          <p:nvPr/>
        </p:nvPicPr>
        <p:blipFill>
          <a:blip r:embed="rId3"/>
          <a:stretch>
            <a:fillRect/>
          </a:stretch>
        </p:blipFill>
        <p:spPr>
          <a:xfrm>
            <a:off x="3538537" y="2767452"/>
            <a:ext cx="2381250" cy="2181225"/>
          </a:xfrm>
          <a:prstGeom prst="rect">
            <a:avLst/>
          </a:prstGeom>
        </p:spPr>
      </p:pic>
      <p:sp>
        <p:nvSpPr>
          <p:cNvPr id="6" name="Rectangle 5"/>
          <p:cNvSpPr/>
          <p:nvPr/>
        </p:nvSpPr>
        <p:spPr>
          <a:xfrm>
            <a:off x="6429374" y="2729173"/>
            <a:ext cx="5214937" cy="1200329"/>
          </a:xfrm>
          <a:prstGeom prst="rect">
            <a:avLst/>
          </a:prstGeom>
        </p:spPr>
        <p:txBody>
          <a:bodyPr wrap="square">
            <a:spAutoFit/>
          </a:bodyPr>
          <a:lstStyle/>
          <a:p>
            <a:r>
              <a:rPr lang="en-US" dirty="0">
                <a:solidFill>
                  <a:srgbClr val="008000"/>
                </a:solidFill>
                <a:latin typeface="Consolas" panose="020B0609020204030204" pitchFamily="49" charset="0"/>
              </a:rPr>
              <a:t>--SUBQUERRY IN SINGLE ROW</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Student_Marks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stdID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student_Info</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Std_Name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'Fatima'</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AND</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'Lahore'</a:t>
            </a:r>
            <a:r>
              <a:rPr lang="en-US" dirty="0">
                <a:solidFill>
                  <a:srgbClr val="808080"/>
                </a:solidFill>
                <a:latin typeface="Consolas" panose="020B0609020204030204" pitchFamily="49" charset="0"/>
              </a:rPr>
              <a:t>)</a:t>
            </a:r>
            <a:endParaRPr lang="en-US" dirty="0"/>
          </a:p>
        </p:txBody>
      </p:sp>
      <p:pic>
        <p:nvPicPr>
          <p:cNvPr id="7" name="Picture 6"/>
          <p:cNvPicPr>
            <a:picLocks noChangeAspect="1"/>
          </p:cNvPicPr>
          <p:nvPr/>
        </p:nvPicPr>
        <p:blipFill>
          <a:blip r:embed="rId4"/>
          <a:stretch>
            <a:fillRect/>
          </a:stretch>
        </p:blipFill>
        <p:spPr>
          <a:xfrm>
            <a:off x="6757988" y="4515111"/>
            <a:ext cx="4557712" cy="1066800"/>
          </a:xfrm>
          <a:prstGeom prst="rect">
            <a:avLst/>
          </a:prstGeom>
        </p:spPr>
      </p:pic>
    </p:spTree>
    <p:extLst>
      <p:ext uri="{BB962C8B-B14F-4D97-AF65-F5344CB8AC3E}">
        <p14:creationId xmlns:p14="http://schemas.microsoft.com/office/powerpoint/2010/main" val="199593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Data definition language (DDL)</a:t>
            </a:r>
          </a:p>
        </p:txBody>
      </p:sp>
      <p:sp>
        <p:nvSpPr>
          <p:cNvPr id="3" name="Content Placeholder 2"/>
          <p:cNvSpPr>
            <a:spLocks noGrp="1"/>
          </p:cNvSpPr>
          <p:nvPr>
            <p:ph idx="1"/>
          </p:nvPr>
        </p:nvSpPr>
        <p:spPr/>
        <p:txBody>
          <a:bodyPr/>
          <a:lstStyle/>
          <a:p>
            <a:r>
              <a:rPr lang="en-US" dirty="0"/>
              <a:t>DDL actions are used to define and manage database objects.</a:t>
            </a:r>
          </a:p>
          <a:p>
            <a:r>
              <a:rPr lang="en-US" dirty="0"/>
              <a:t>Following are the DDL actions:</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01765936"/>
              </p:ext>
            </p:extLst>
          </p:nvPr>
        </p:nvGraphicFramePr>
        <p:xfrm>
          <a:off x="1681622" y="3129579"/>
          <a:ext cx="9393728" cy="2291080"/>
        </p:xfrm>
        <a:graphic>
          <a:graphicData uri="http://schemas.openxmlformats.org/drawingml/2006/table">
            <a:tbl>
              <a:tblPr firstRow="1" bandRow="1">
                <a:tableStyleId>{5C22544A-7EE6-4342-B048-85BDC9FD1C3A}</a:tableStyleId>
              </a:tblPr>
              <a:tblGrid>
                <a:gridCol w="976120">
                  <a:extLst>
                    <a:ext uri="{9D8B030D-6E8A-4147-A177-3AD203B41FA5}">
                      <a16:colId xmlns:a16="http://schemas.microsoft.com/office/drawing/2014/main" xmlns="" val="20000"/>
                    </a:ext>
                  </a:extLst>
                </a:gridCol>
                <a:gridCol w="8417608">
                  <a:extLst>
                    <a:ext uri="{9D8B030D-6E8A-4147-A177-3AD203B41FA5}">
                      <a16:colId xmlns:a16="http://schemas.microsoft.com/office/drawing/2014/main" xmlns="" val="20001"/>
                    </a:ext>
                  </a:extLst>
                </a:gridCol>
              </a:tblGrid>
              <a:tr h="370840">
                <a:tc>
                  <a:txBody>
                    <a:bodyPr/>
                    <a:lstStyle/>
                    <a:p>
                      <a:pPr algn="ctr"/>
                      <a:r>
                        <a:rPr lang="en-US" dirty="0"/>
                        <a:t>SNO</a:t>
                      </a:r>
                    </a:p>
                  </a:txBody>
                  <a:tcPr/>
                </a:tc>
                <a:tc>
                  <a:txBody>
                    <a:bodyPr/>
                    <a:lstStyle/>
                    <a:p>
                      <a:pPr algn="ctr"/>
                      <a:r>
                        <a:rPr lang="en-US" dirty="0"/>
                        <a:t>Command &amp; Description</a:t>
                      </a:r>
                    </a:p>
                  </a:txBody>
                  <a:tcPr/>
                </a:tc>
                <a:extLst>
                  <a:ext uri="{0D108BD9-81ED-4DB2-BD59-A6C34878D82A}">
                    <a16:rowId xmlns:a16="http://schemas.microsoft.com/office/drawing/2014/main" xmlns="" val="10000"/>
                  </a:ext>
                </a:extLst>
              </a:tr>
              <a:tr h="370840">
                <a:tc>
                  <a:txBody>
                    <a:bodyPr/>
                    <a:lstStyle/>
                    <a:p>
                      <a:pPr algn="ctr"/>
                      <a:r>
                        <a:rPr lang="en-US" b="1" dirty="0"/>
                        <a:t>1</a:t>
                      </a:r>
                    </a:p>
                  </a:txBody>
                  <a:tcPr/>
                </a:tc>
                <a:tc>
                  <a:txBody>
                    <a:bodyPr/>
                    <a:lstStyle/>
                    <a:p>
                      <a:pPr algn="just" fontAlgn="t"/>
                      <a:r>
                        <a:rPr lang="en-US" b="1" dirty="0">
                          <a:solidFill>
                            <a:srgbClr val="000000"/>
                          </a:solidFill>
                          <a:effectLst/>
                          <a:latin typeface="Arial" panose="020B0604020202020204" pitchFamily="34" charset="0"/>
                        </a:rPr>
                        <a:t>CREATE</a:t>
                      </a:r>
                      <a:endParaRPr lang="en-US" dirty="0">
                        <a:solidFill>
                          <a:srgbClr val="000000"/>
                        </a:solidFill>
                        <a:effectLst/>
                        <a:latin typeface="Arial" panose="020B0604020202020204" pitchFamily="34" charset="0"/>
                      </a:endParaRPr>
                    </a:p>
                    <a:p>
                      <a:pPr algn="just" fontAlgn="t"/>
                      <a:r>
                        <a:rPr lang="en-US" dirty="0">
                          <a:solidFill>
                            <a:srgbClr val="000000"/>
                          </a:solidFill>
                          <a:effectLst/>
                          <a:latin typeface="Arial" panose="020B0604020202020204" pitchFamily="34" charset="0"/>
                        </a:rPr>
                        <a:t>Creates a new table, a view of a table, or other object in the database</a:t>
                      </a:r>
                      <a:endParaRPr lang="en-US" dirty="0"/>
                    </a:p>
                  </a:txBody>
                  <a:tcPr/>
                </a:tc>
                <a:extLst>
                  <a:ext uri="{0D108BD9-81ED-4DB2-BD59-A6C34878D82A}">
                    <a16:rowId xmlns:a16="http://schemas.microsoft.com/office/drawing/2014/main" xmlns="" val="10001"/>
                  </a:ext>
                </a:extLst>
              </a:tr>
              <a:tr h="370840">
                <a:tc>
                  <a:txBody>
                    <a:bodyPr/>
                    <a:lstStyle/>
                    <a:p>
                      <a:pPr algn="ctr"/>
                      <a:r>
                        <a:rPr lang="en-US" b="1" dirty="0"/>
                        <a:t>2</a:t>
                      </a:r>
                    </a:p>
                  </a:txBody>
                  <a:tcPr/>
                </a:tc>
                <a:tc>
                  <a:txBody>
                    <a:bodyPr/>
                    <a:lstStyle/>
                    <a:p>
                      <a:pPr algn="just" fontAlgn="t"/>
                      <a:r>
                        <a:rPr lang="en-US" b="1" dirty="0">
                          <a:solidFill>
                            <a:srgbClr val="000000"/>
                          </a:solidFill>
                          <a:effectLst/>
                          <a:latin typeface="Arial" panose="020B0604020202020204" pitchFamily="34" charset="0"/>
                        </a:rPr>
                        <a:t>ALTER</a:t>
                      </a:r>
                      <a:endParaRPr lang="en-US" dirty="0">
                        <a:solidFill>
                          <a:srgbClr val="000000"/>
                        </a:solidFill>
                        <a:effectLst/>
                        <a:latin typeface="Arial" panose="020B0604020202020204" pitchFamily="34" charset="0"/>
                      </a:endParaRPr>
                    </a:p>
                    <a:p>
                      <a:pPr algn="just" fontAlgn="t"/>
                      <a:r>
                        <a:rPr lang="en-US" dirty="0">
                          <a:solidFill>
                            <a:srgbClr val="000000"/>
                          </a:solidFill>
                          <a:effectLst/>
                          <a:latin typeface="Arial" panose="020B0604020202020204" pitchFamily="34" charset="0"/>
                        </a:rPr>
                        <a:t>Modifies an existing database object, such as a table.</a:t>
                      </a:r>
                      <a:endParaRPr lang="en-US" dirty="0"/>
                    </a:p>
                  </a:txBody>
                  <a:tcPr/>
                </a:tc>
                <a:extLst>
                  <a:ext uri="{0D108BD9-81ED-4DB2-BD59-A6C34878D82A}">
                    <a16:rowId xmlns:a16="http://schemas.microsoft.com/office/drawing/2014/main" xmlns="" val="10002"/>
                  </a:ext>
                </a:extLst>
              </a:tr>
              <a:tr h="370840">
                <a:tc>
                  <a:txBody>
                    <a:bodyPr/>
                    <a:lstStyle/>
                    <a:p>
                      <a:pPr algn="ctr"/>
                      <a:r>
                        <a:rPr lang="en-US" b="1" dirty="0"/>
                        <a:t>3</a:t>
                      </a:r>
                    </a:p>
                  </a:txBody>
                  <a:tcPr/>
                </a:tc>
                <a:tc>
                  <a:txBody>
                    <a:bodyPr/>
                    <a:lstStyle/>
                    <a:p>
                      <a:pPr algn="just" fontAlgn="t"/>
                      <a:r>
                        <a:rPr lang="en-US" b="1" dirty="0">
                          <a:solidFill>
                            <a:srgbClr val="000000"/>
                          </a:solidFill>
                          <a:effectLst/>
                          <a:latin typeface="Arial" panose="020B0604020202020204" pitchFamily="34" charset="0"/>
                        </a:rPr>
                        <a:t>DROP</a:t>
                      </a:r>
                      <a:endParaRPr lang="en-US" dirty="0">
                        <a:solidFill>
                          <a:srgbClr val="000000"/>
                        </a:solidFill>
                        <a:effectLst/>
                        <a:latin typeface="Arial" panose="020B0604020202020204" pitchFamily="34" charset="0"/>
                      </a:endParaRPr>
                    </a:p>
                    <a:p>
                      <a:pPr algn="just" fontAlgn="t"/>
                      <a:r>
                        <a:rPr lang="en-US" dirty="0">
                          <a:solidFill>
                            <a:srgbClr val="000000"/>
                          </a:solidFill>
                          <a:effectLst/>
                          <a:latin typeface="Arial" panose="020B0604020202020204" pitchFamily="34" charset="0"/>
                        </a:rPr>
                        <a:t>Deletes an entire table, a view of a table or other objects in the database</a:t>
                      </a:r>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94058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Sub QUERIES MULTIPLE RECORDS</a:t>
            </a:r>
            <a:endParaRPr lang="en-US" b="1" dirty="0"/>
          </a:p>
        </p:txBody>
      </p:sp>
      <p:sp>
        <p:nvSpPr>
          <p:cNvPr id="3" name="Content Placeholder 2"/>
          <p:cNvSpPr>
            <a:spLocks noGrp="1"/>
          </p:cNvSpPr>
          <p:nvPr>
            <p:ph idx="1"/>
          </p:nvPr>
        </p:nvSpPr>
        <p:spPr/>
        <p:txBody>
          <a:bodyPr/>
          <a:lstStyle/>
          <a:p>
            <a:r>
              <a:rPr lang="en-US" dirty="0" smtClean="0"/>
              <a:t>A IN operator is used for multiple row return</a:t>
            </a:r>
          </a:p>
          <a:p>
            <a:r>
              <a:rPr lang="en-US" b="1" dirty="0" smtClean="0"/>
              <a:t>How to find the marks of students who lived in Islamabad </a:t>
            </a:r>
            <a:endParaRPr lang="en-US" b="1" dirty="0"/>
          </a:p>
        </p:txBody>
      </p:sp>
      <p:sp>
        <p:nvSpPr>
          <p:cNvPr id="4" name="Rectangle 3"/>
          <p:cNvSpPr/>
          <p:nvPr/>
        </p:nvSpPr>
        <p:spPr>
          <a:xfrm>
            <a:off x="6158669" y="3069713"/>
            <a:ext cx="6096000" cy="1200329"/>
          </a:xfrm>
          <a:prstGeom prst="rect">
            <a:avLst/>
          </a:prstGeom>
        </p:spPr>
        <p:txBody>
          <a:bodyPr>
            <a:spAutoFit/>
          </a:bodyPr>
          <a:lstStyle/>
          <a:p>
            <a:r>
              <a:rPr lang="en-US" dirty="0">
                <a:solidFill>
                  <a:srgbClr val="008000"/>
                </a:solidFill>
                <a:latin typeface="Consolas" panose="020B0609020204030204" pitchFamily="49" charset="0"/>
              </a:rPr>
              <a:t>--SUBQUERRY IN MULTIPLE ROW </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Student_Marks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StdID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student_Info</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'Islamabad'</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6938428" y="4478904"/>
            <a:ext cx="3914731" cy="1406239"/>
          </a:xfrm>
          <a:prstGeom prst="rect">
            <a:avLst/>
          </a:prstGeom>
        </p:spPr>
      </p:pic>
      <p:pic>
        <p:nvPicPr>
          <p:cNvPr id="6" name="Picture 5"/>
          <p:cNvPicPr>
            <a:picLocks noChangeAspect="1"/>
          </p:cNvPicPr>
          <p:nvPr/>
        </p:nvPicPr>
        <p:blipFill>
          <a:blip r:embed="rId3"/>
          <a:stretch>
            <a:fillRect/>
          </a:stretch>
        </p:blipFill>
        <p:spPr>
          <a:xfrm>
            <a:off x="904301" y="3194742"/>
            <a:ext cx="2381250" cy="2324100"/>
          </a:xfrm>
          <a:prstGeom prst="rect">
            <a:avLst/>
          </a:prstGeom>
        </p:spPr>
      </p:pic>
      <p:pic>
        <p:nvPicPr>
          <p:cNvPr id="7" name="Picture 6"/>
          <p:cNvPicPr>
            <a:picLocks noChangeAspect="1"/>
          </p:cNvPicPr>
          <p:nvPr/>
        </p:nvPicPr>
        <p:blipFill>
          <a:blip r:embed="rId4"/>
          <a:stretch>
            <a:fillRect/>
          </a:stretch>
        </p:blipFill>
        <p:spPr>
          <a:xfrm>
            <a:off x="3662361" y="3194742"/>
            <a:ext cx="2381250" cy="2181225"/>
          </a:xfrm>
          <a:prstGeom prst="rect">
            <a:avLst/>
          </a:prstGeom>
        </p:spPr>
      </p:pic>
    </p:spTree>
    <p:extLst>
      <p:ext uri="{BB962C8B-B14F-4D97-AF65-F5344CB8AC3E}">
        <p14:creationId xmlns:p14="http://schemas.microsoft.com/office/powerpoint/2010/main" val="3074736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a:latin typeface="Palladio Uralic"/>
                <a:cs typeface="Palladio Uralic"/>
              </a:rPr>
              <a:t>SET OPERATOR</a:t>
            </a:r>
            <a:endParaRPr lang="en-US" sz="8000" b="1" dirty="0"/>
          </a:p>
        </p:txBody>
      </p:sp>
    </p:spTree>
    <p:extLst>
      <p:ext uri="{BB962C8B-B14F-4D97-AF65-F5344CB8AC3E}">
        <p14:creationId xmlns:p14="http://schemas.microsoft.com/office/powerpoint/2010/main" val="17491456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5976DB-6526-40B6-AE81-1A52AAA30772}"/>
              </a:ext>
            </a:extLst>
          </p:cNvPr>
          <p:cNvSpPr>
            <a:spLocks noGrp="1"/>
          </p:cNvSpPr>
          <p:nvPr>
            <p:ph type="title"/>
          </p:nvPr>
        </p:nvSpPr>
        <p:spPr>
          <a:xfrm>
            <a:off x="709612" y="754714"/>
            <a:ext cx="10772775" cy="1393062"/>
          </a:xfrm>
        </p:spPr>
        <p:txBody>
          <a:bodyPr/>
          <a:lstStyle/>
          <a:p>
            <a:pPr algn="ctr"/>
            <a:r>
              <a:rPr lang="en-US" b="1" dirty="0"/>
              <a:t>SET OPERATORS</a:t>
            </a:r>
          </a:p>
        </p:txBody>
      </p:sp>
      <p:sp>
        <p:nvSpPr>
          <p:cNvPr id="4" name="Rectangle 3">
            <a:extLst>
              <a:ext uri="{FF2B5EF4-FFF2-40B4-BE49-F238E27FC236}">
                <a16:creationId xmlns:a16="http://schemas.microsoft.com/office/drawing/2014/main" xmlns="" id="{D63F344C-4DC0-4184-B9C5-BD84D8771363}"/>
              </a:ext>
            </a:extLst>
          </p:cNvPr>
          <p:cNvSpPr/>
          <p:nvPr/>
        </p:nvSpPr>
        <p:spPr>
          <a:xfrm>
            <a:off x="657224" y="2492103"/>
            <a:ext cx="10772775" cy="2585323"/>
          </a:xfrm>
          <a:prstGeom prst="rect">
            <a:avLst/>
          </a:prstGeom>
        </p:spPr>
        <p:txBody>
          <a:bodyPr wrap="square">
            <a:spAutoFit/>
          </a:bodyPr>
          <a:lstStyle/>
          <a:p>
            <a:pPr algn="just" fontAlgn="base"/>
            <a:r>
              <a:rPr lang="en-US" dirty="0">
                <a:solidFill>
                  <a:srgbClr val="000000"/>
                </a:solidFill>
                <a:latin typeface="-apple-system"/>
              </a:rPr>
              <a:t>The SET Operators in SQL Server are mainly used to combine the result of more than 1 select statement and return a single result set to the user. There are the following 4 set operators available in SQL Server. </a:t>
            </a:r>
          </a:p>
          <a:p>
            <a:pPr algn="just" fontAlgn="base"/>
            <a:endParaRPr lang="en-US" dirty="0">
              <a:solidFill>
                <a:srgbClr val="000000"/>
              </a:solidFill>
              <a:latin typeface="-apple-system"/>
            </a:endParaRPr>
          </a:p>
          <a:p>
            <a:pPr algn="just" fontAlgn="base"/>
            <a:r>
              <a:rPr lang="en-US" dirty="0">
                <a:solidFill>
                  <a:srgbClr val="000000"/>
                </a:solidFill>
                <a:latin typeface="-apple-system"/>
              </a:rPr>
              <a:t>They are as follows:</a:t>
            </a:r>
          </a:p>
          <a:p>
            <a:pPr algn="just" fontAlgn="base"/>
            <a:endParaRPr lang="en-US" dirty="0">
              <a:solidFill>
                <a:srgbClr val="212529"/>
              </a:solidFill>
              <a:latin typeface="-apple-system"/>
            </a:endParaRPr>
          </a:p>
          <a:p>
            <a:pPr algn="just" fontAlgn="base">
              <a:buFont typeface="+mj-lt"/>
              <a:buAutoNum type="arabicPeriod"/>
            </a:pPr>
            <a:r>
              <a:rPr lang="en-US" b="1" dirty="0">
                <a:solidFill>
                  <a:srgbClr val="000000"/>
                </a:solidFill>
                <a:latin typeface="-apple-system"/>
              </a:rPr>
              <a:t>UNION</a:t>
            </a:r>
            <a:r>
              <a:rPr lang="en-US" dirty="0">
                <a:solidFill>
                  <a:srgbClr val="000000"/>
                </a:solidFill>
                <a:latin typeface="-apple-system"/>
              </a:rPr>
              <a:t>: Combine two or more result sets into a single set, without duplicates.</a:t>
            </a:r>
            <a:endParaRPr lang="en-US" dirty="0">
              <a:solidFill>
                <a:srgbClr val="212529"/>
              </a:solidFill>
              <a:latin typeface="-apple-system"/>
            </a:endParaRPr>
          </a:p>
          <a:p>
            <a:pPr algn="just" fontAlgn="base">
              <a:buFont typeface="+mj-lt"/>
              <a:buAutoNum type="arabicPeriod"/>
            </a:pPr>
            <a:r>
              <a:rPr lang="en-US" b="1" dirty="0">
                <a:solidFill>
                  <a:srgbClr val="000000"/>
                </a:solidFill>
                <a:latin typeface="-apple-system"/>
              </a:rPr>
              <a:t>UNION ALL</a:t>
            </a:r>
            <a:r>
              <a:rPr lang="en-US" dirty="0">
                <a:solidFill>
                  <a:srgbClr val="000000"/>
                </a:solidFill>
                <a:latin typeface="-apple-system"/>
              </a:rPr>
              <a:t>: Combine two or more result sets into a single set, including all duplicates.</a:t>
            </a:r>
            <a:endParaRPr lang="en-US" dirty="0">
              <a:solidFill>
                <a:srgbClr val="212529"/>
              </a:solidFill>
              <a:latin typeface="-apple-system"/>
            </a:endParaRPr>
          </a:p>
          <a:p>
            <a:pPr algn="just" fontAlgn="base">
              <a:buFont typeface="+mj-lt"/>
              <a:buAutoNum type="arabicPeriod"/>
            </a:pPr>
            <a:r>
              <a:rPr lang="en-US" b="1" dirty="0">
                <a:solidFill>
                  <a:srgbClr val="000000"/>
                </a:solidFill>
                <a:latin typeface="-apple-system"/>
              </a:rPr>
              <a:t>INTERSECT</a:t>
            </a:r>
            <a:r>
              <a:rPr lang="en-US" dirty="0">
                <a:solidFill>
                  <a:srgbClr val="000000"/>
                </a:solidFill>
                <a:latin typeface="-apple-system"/>
              </a:rPr>
              <a:t>: Takes the data from both result sets which are in common.</a:t>
            </a:r>
            <a:endParaRPr lang="en-US" dirty="0">
              <a:solidFill>
                <a:srgbClr val="212529"/>
              </a:solidFill>
              <a:latin typeface="-apple-system"/>
            </a:endParaRPr>
          </a:p>
          <a:p>
            <a:pPr algn="just" fontAlgn="base">
              <a:buFont typeface="+mj-lt"/>
              <a:buAutoNum type="arabicPeriod"/>
            </a:pPr>
            <a:r>
              <a:rPr lang="en-US" b="1" dirty="0">
                <a:solidFill>
                  <a:srgbClr val="000000"/>
                </a:solidFill>
                <a:latin typeface="-apple-system"/>
              </a:rPr>
              <a:t>EXCEPT</a:t>
            </a:r>
            <a:r>
              <a:rPr lang="en-US" dirty="0">
                <a:solidFill>
                  <a:srgbClr val="000000"/>
                </a:solidFill>
                <a:latin typeface="-apple-system"/>
              </a:rPr>
              <a:t>: Takes the data from the first result set, but not in the second result set (i.e. no matching to each other)</a:t>
            </a:r>
            <a:endParaRPr lang="en-US" b="0" i="0" dirty="0">
              <a:solidFill>
                <a:srgbClr val="212529"/>
              </a:solidFill>
              <a:effectLst/>
              <a:latin typeface="-apple-system"/>
            </a:endParaRPr>
          </a:p>
        </p:txBody>
      </p:sp>
    </p:spTree>
    <p:extLst>
      <p:ext uri="{BB962C8B-B14F-4D97-AF65-F5344CB8AC3E}">
        <p14:creationId xmlns:p14="http://schemas.microsoft.com/office/powerpoint/2010/main" val="232324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a:latin typeface="Palladio Uralic"/>
                <a:cs typeface="Palladio Uralic"/>
              </a:rPr>
              <a:t>EXAMPLE OF SET OPERATOR</a:t>
            </a:r>
            <a:endParaRPr lang="en-US" sz="8000" b="1" dirty="0"/>
          </a:p>
        </p:txBody>
      </p:sp>
    </p:spTree>
    <p:extLst>
      <p:ext uri="{BB962C8B-B14F-4D97-AF65-F5344CB8AC3E}">
        <p14:creationId xmlns:p14="http://schemas.microsoft.com/office/powerpoint/2010/main" val="14655820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CF443B9-BF72-4ED0-8B47-EC387FFA78F9}"/>
              </a:ext>
            </a:extLst>
          </p:cNvPr>
          <p:cNvSpPr/>
          <p:nvPr/>
        </p:nvSpPr>
        <p:spPr>
          <a:xfrm>
            <a:off x="723014" y="425601"/>
            <a:ext cx="9877647" cy="923330"/>
          </a:xfrm>
          <a:prstGeom prst="rect">
            <a:avLst/>
          </a:prstGeom>
        </p:spPr>
        <p:txBody>
          <a:bodyPr wrap="square">
            <a:spAutoFit/>
          </a:bodyPr>
          <a:lstStyle/>
          <a:p>
            <a:pPr lvl="0" eaLnBrk="0" fontAlgn="base" hangingPunct="0">
              <a:spcBef>
                <a:spcPct val="0"/>
              </a:spcBef>
              <a:spcAft>
                <a:spcPct val="0"/>
              </a:spcAft>
            </a:pPr>
            <a:r>
              <a:rPr lang="en-US" altLang="en-US" dirty="0">
                <a:solidFill>
                  <a:srgbClr val="2D2D2D"/>
                </a:solidFill>
                <a:latin typeface="-apple-system"/>
              </a:rPr>
              <a:t>Suppose we have a very simple database that stores information about books and movies. It has only two tables, </a:t>
            </a:r>
            <a:r>
              <a:rPr lang="en-US" altLang="en-US" b="1" dirty="0">
                <a:solidFill>
                  <a:srgbClr val="4424A9"/>
                </a:solidFill>
                <a:latin typeface="-apple-system"/>
              </a:rPr>
              <a:t>BOOKS</a:t>
            </a:r>
            <a:r>
              <a:rPr lang="en-US" altLang="en-US" dirty="0">
                <a:solidFill>
                  <a:srgbClr val="2D2D2D"/>
                </a:solidFill>
                <a:latin typeface="-apple-system"/>
              </a:rPr>
              <a:t> and </a:t>
            </a:r>
            <a:r>
              <a:rPr lang="en-US" altLang="en-US" b="1" dirty="0">
                <a:solidFill>
                  <a:srgbClr val="4424A9"/>
                </a:solidFill>
                <a:latin typeface="-apple-system"/>
              </a:rPr>
              <a:t>MOVIES</a:t>
            </a:r>
            <a:r>
              <a:rPr lang="en-US" altLang="en-US" dirty="0">
                <a:solidFill>
                  <a:srgbClr val="2D2D2D"/>
                </a:solidFill>
                <a:latin typeface="-apple-system"/>
              </a:rPr>
              <a:t>, which contain book and movie titles (respectively) and an ID number. As you look at these tables, notice that one title appears in both:</a:t>
            </a:r>
            <a:r>
              <a:rPr lang="en-US" altLang="en-US" dirty="0">
                <a:latin typeface="-apple-system"/>
              </a:rPr>
              <a:t> </a:t>
            </a:r>
          </a:p>
        </p:txBody>
      </p:sp>
    </p:spTree>
    <p:extLst>
      <p:ext uri="{BB962C8B-B14F-4D97-AF65-F5344CB8AC3E}">
        <p14:creationId xmlns:p14="http://schemas.microsoft.com/office/powerpoint/2010/main" val="1891081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530" y="2262476"/>
            <a:ext cx="10658096" cy="1935608"/>
          </a:xfrm>
        </p:spPr>
        <p:txBody>
          <a:bodyPr>
            <a:normAutofit fontScale="90000"/>
          </a:bodyPr>
          <a:lstStyle/>
          <a:p>
            <a:pPr algn="ctr"/>
            <a:r>
              <a:rPr lang="en-US" b="1" spc="-5" dirty="0" smtClean="0">
                <a:latin typeface="Palladio Uralic"/>
                <a:cs typeface="Palladio Uralic"/>
              </a:rPr>
              <a:t>PIVOT AND UNPIVOT OPERATOR</a:t>
            </a:r>
            <a:endParaRPr lang="en-US" sz="8000" b="1" dirty="0"/>
          </a:p>
        </p:txBody>
      </p:sp>
    </p:spTree>
    <p:extLst>
      <p:ext uri="{BB962C8B-B14F-4D97-AF65-F5344CB8AC3E}">
        <p14:creationId xmlns:p14="http://schemas.microsoft.com/office/powerpoint/2010/main" val="34978835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6656" y="2751746"/>
            <a:ext cx="10753725" cy="3026119"/>
          </a:xfrm>
        </p:spPr>
        <p:txBody>
          <a:bodyPr/>
          <a:lstStyle/>
          <a:p>
            <a:pPr fontAlgn="base"/>
            <a:r>
              <a:rPr lang="en-US" dirty="0"/>
              <a:t>The PIVOT feature or concept in SQL databases allows you to change the data from being displayed in rows to columns.</a:t>
            </a:r>
          </a:p>
          <a:p>
            <a:pPr fontAlgn="base"/>
            <a:r>
              <a:rPr lang="en-US" dirty="0"/>
              <a:t>It groups your data based on some values and shows these in columns instead.</a:t>
            </a:r>
          </a:p>
          <a:p>
            <a:pPr fontAlgn="base"/>
            <a:r>
              <a:rPr lang="en-US" dirty="0"/>
              <a:t>If you’ve ever created a Pivot Table in Excel and want to have a pivot table in SQL, then the Pivot feature is how you do it.</a:t>
            </a:r>
          </a:p>
          <a:p>
            <a:endParaRPr lang="en-US" dirty="0"/>
          </a:p>
        </p:txBody>
      </p:sp>
    </p:spTree>
    <p:extLst>
      <p:ext uri="{BB962C8B-B14F-4D97-AF65-F5344CB8AC3E}">
        <p14:creationId xmlns:p14="http://schemas.microsoft.com/office/powerpoint/2010/main" val="469045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530" y="2262476"/>
            <a:ext cx="10658096" cy="1935608"/>
          </a:xfrm>
        </p:spPr>
        <p:txBody>
          <a:bodyPr>
            <a:normAutofit/>
          </a:bodyPr>
          <a:lstStyle/>
          <a:p>
            <a:pPr algn="ctr"/>
            <a:r>
              <a:rPr lang="en-US" b="1" spc="-5" dirty="0">
                <a:latin typeface="Palladio Uralic"/>
                <a:cs typeface="Palladio Uralic"/>
              </a:rPr>
              <a:t>SQL JOINS</a:t>
            </a:r>
            <a:endParaRPr lang="en-US" sz="8000" b="1" dirty="0"/>
          </a:p>
        </p:txBody>
      </p:sp>
    </p:spTree>
    <p:extLst>
      <p:ext uri="{BB962C8B-B14F-4D97-AF65-F5344CB8AC3E}">
        <p14:creationId xmlns:p14="http://schemas.microsoft.com/office/powerpoint/2010/main" val="4063208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9428"/>
          </a:xfrm>
        </p:spPr>
        <p:txBody>
          <a:bodyPr/>
          <a:lstStyle/>
          <a:p>
            <a:pPr algn="ctr"/>
            <a:r>
              <a:rPr lang="en-US" b="1" dirty="0"/>
              <a:t>SQL JOINS</a:t>
            </a:r>
          </a:p>
        </p:txBody>
      </p:sp>
      <p:sp>
        <p:nvSpPr>
          <p:cNvPr id="6" name="Rectangle 5"/>
          <p:cNvSpPr/>
          <p:nvPr/>
        </p:nvSpPr>
        <p:spPr>
          <a:xfrm>
            <a:off x="657224" y="2172576"/>
            <a:ext cx="10922327" cy="3354765"/>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A</a:t>
            </a:r>
            <a:r>
              <a:rPr lang="en-US" dirty="0">
                <a:solidFill>
                  <a:srgbClr val="000000"/>
                </a:solidFill>
                <a:latin typeface="-apple-system"/>
              </a:rPr>
              <a:t> </a:t>
            </a:r>
            <a:r>
              <a:rPr lang="en-US" dirty="0">
                <a:solidFill>
                  <a:srgbClr val="DC143C"/>
                </a:solidFill>
                <a:latin typeface="-apple-system"/>
              </a:rPr>
              <a:t>JOIN</a:t>
            </a:r>
            <a:r>
              <a:rPr lang="en-US" dirty="0">
                <a:solidFill>
                  <a:srgbClr val="000000"/>
                </a:solidFill>
                <a:latin typeface="-apple-system"/>
              </a:rPr>
              <a:t> clause is used to combine rows from two or more tables, based on a related column between them.</a:t>
            </a:r>
            <a:r>
              <a:rPr lang="en-US" dirty="0">
                <a:latin typeface="-apple-system"/>
              </a:rPr>
              <a:t> </a:t>
            </a:r>
          </a:p>
          <a:p>
            <a:pPr lvl="0" eaLnBrk="0" fontAlgn="base" hangingPunct="0">
              <a:spcBef>
                <a:spcPct val="0"/>
              </a:spcBef>
              <a:spcAft>
                <a:spcPct val="0"/>
              </a:spcAft>
            </a:pPr>
            <a:endParaRPr lang="en-US" dirty="0">
              <a:latin typeface="-apple-system"/>
            </a:endParaRPr>
          </a:p>
          <a:p>
            <a:pPr lvl="0" eaLnBrk="0" fontAlgn="base" hangingPunct="0">
              <a:spcBef>
                <a:spcPct val="0"/>
              </a:spcBef>
              <a:spcAft>
                <a:spcPct val="0"/>
              </a:spcAft>
            </a:pPr>
            <a:r>
              <a:rPr lang="en-US" b="1" dirty="0">
                <a:latin typeface="-apple-system"/>
              </a:rPr>
              <a:t>ANSI standard SQL</a:t>
            </a:r>
            <a:r>
              <a:rPr lang="en-US" dirty="0">
                <a:latin typeface="-apple-system"/>
              </a:rPr>
              <a:t> defines five types of JOIN</a:t>
            </a:r>
          </a:p>
          <a:p>
            <a:pPr lvl="0" eaLnBrk="0" fontAlgn="base" hangingPunct="0">
              <a:spcBef>
                <a:spcPct val="0"/>
              </a:spcBef>
              <a:spcAft>
                <a:spcPct val="0"/>
              </a:spcAft>
            </a:pPr>
            <a:endParaRPr lang="en-US" dirty="0">
              <a:latin typeface="-apple-system"/>
            </a:endParaRPr>
          </a:p>
          <a:p>
            <a:pPr marL="742950" lvl="1" indent="-285750">
              <a:buFont typeface="Wingdings" panose="05000000000000000000" pitchFamily="2" charset="2"/>
              <a:buChar char="q"/>
            </a:pPr>
            <a:r>
              <a:rPr lang="en-US" dirty="0">
                <a:latin typeface="-apple-system"/>
              </a:rPr>
              <a:t>inner join,</a:t>
            </a:r>
          </a:p>
          <a:p>
            <a:pPr marL="742950" lvl="1" indent="-285750">
              <a:buFont typeface="Wingdings" panose="05000000000000000000" pitchFamily="2" charset="2"/>
              <a:buChar char="q"/>
            </a:pPr>
            <a:r>
              <a:rPr lang="en-US" dirty="0">
                <a:latin typeface="-apple-system"/>
              </a:rPr>
              <a:t>left outer join,</a:t>
            </a:r>
          </a:p>
          <a:p>
            <a:pPr marL="742950" lvl="1" indent="-285750">
              <a:buFont typeface="Wingdings" panose="05000000000000000000" pitchFamily="2" charset="2"/>
              <a:buChar char="q"/>
            </a:pPr>
            <a:r>
              <a:rPr lang="en-US" dirty="0">
                <a:latin typeface="-apple-system"/>
              </a:rPr>
              <a:t>right outer join,</a:t>
            </a:r>
          </a:p>
          <a:p>
            <a:pPr marL="742950" lvl="1" indent="-285750">
              <a:buFont typeface="Wingdings" panose="05000000000000000000" pitchFamily="2" charset="2"/>
              <a:buChar char="q"/>
            </a:pPr>
            <a:r>
              <a:rPr lang="en-US" dirty="0">
                <a:latin typeface="-apple-system"/>
              </a:rPr>
              <a:t>full outer join, and</a:t>
            </a:r>
          </a:p>
          <a:p>
            <a:pPr marL="742950" lvl="1" indent="-285750">
              <a:buFont typeface="Wingdings" panose="05000000000000000000" pitchFamily="2" charset="2"/>
              <a:buChar char="q"/>
            </a:pPr>
            <a:r>
              <a:rPr lang="en-US" dirty="0">
                <a:latin typeface="-apple-system"/>
              </a:rPr>
              <a:t>cross join</a:t>
            </a:r>
          </a:p>
          <a:p>
            <a:pPr lvl="0" eaLnBrk="0" fontAlgn="base" hangingPunct="0">
              <a:spcBef>
                <a:spcPct val="0"/>
              </a:spcBef>
              <a:spcAft>
                <a:spcPct val="0"/>
              </a:spcAft>
            </a:pPr>
            <a:endParaRPr lang="en-US" sz="3200" dirty="0">
              <a:latin typeface="Arial" panose="020B0604020202020204" pitchFamily="34" charset="0"/>
            </a:endParaRPr>
          </a:p>
        </p:txBody>
      </p:sp>
    </p:spTree>
    <p:extLst>
      <p:ext uri="{BB962C8B-B14F-4D97-AF65-F5344CB8AC3E}">
        <p14:creationId xmlns:p14="http://schemas.microsoft.com/office/powerpoint/2010/main" val="2472599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INNER JOIN</a:t>
            </a:r>
          </a:p>
        </p:txBody>
      </p:sp>
      <p:sp>
        <p:nvSpPr>
          <p:cNvPr id="3" name="Content Placeholder 2"/>
          <p:cNvSpPr>
            <a:spLocks noGrp="1"/>
          </p:cNvSpPr>
          <p:nvPr>
            <p:ph idx="1"/>
          </p:nvPr>
        </p:nvSpPr>
        <p:spPr>
          <a:xfrm>
            <a:off x="666748" y="2050992"/>
            <a:ext cx="10753725" cy="1709158"/>
          </a:xfrm>
        </p:spPr>
        <p:txBody>
          <a:bodyPr/>
          <a:lstStyle/>
          <a:p>
            <a:r>
              <a:rPr lang="en-US" sz="1800" dirty="0">
                <a:latin typeface="-apple-system"/>
              </a:rPr>
              <a:t>The INNER JOIN is formed when records from two tables are combined only if the rows from both the tables are matched based on a common column. </a:t>
            </a:r>
          </a:p>
          <a:p>
            <a:r>
              <a:rPr lang="en-US" sz="1800" dirty="0">
                <a:latin typeface="-apple-system"/>
              </a:rPr>
              <a:t>It represents the default join-type.</a:t>
            </a:r>
          </a:p>
          <a:p>
            <a:endParaRPr lang="en-US" dirty="0"/>
          </a:p>
        </p:txBody>
      </p:sp>
      <p:sp>
        <p:nvSpPr>
          <p:cNvPr id="5" name="Rectangle 4"/>
          <p:cNvSpPr/>
          <p:nvPr/>
        </p:nvSpPr>
        <p:spPr>
          <a:xfrm>
            <a:off x="2995610" y="3159985"/>
            <a:ext cx="6096000" cy="1200329"/>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a:t>
            </a:r>
            <a:r>
              <a:rPr lang="en-US" dirty="0"/>
              <a:t/>
            </a:r>
            <a:br>
              <a:rPr lang="en-US" dirty="0"/>
            </a:br>
            <a:r>
              <a:rPr lang="en-US" dirty="0">
                <a:solidFill>
                  <a:srgbClr val="0000CD"/>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JOIN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table2</a:t>
            </a:r>
            <a:br>
              <a:rPr lang="en-US" i="1"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table1.column_name </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table2.column_name</a:t>
            </a:r>
            <a:r>
              <a:rPr lang="en-US" dirty="0">
                <a:solidFill>
                  <a:srgbClr val="00000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4562472" y="4526377"/>
            <a:ext cx="2962275" cy="2009775"/>
          </a:xfrm>
          <a:prstGeom prst="rect">
            <a:avLst/>
          </a:prstGeom>
        </p:spPr>
      </p:pic>
    </p:spTree>
    <p:extLst>
      <p:ext uri="{BB962C8B-B14F-4D97-AF65-F5344CB8AC3E}">
        <p14:creationId xmlns:p14="http://schemas.microsoft.com/office/powerpoint/2010/main" val="13773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CREATE DATABASE AND TABLE COMMAND</a:t>
            </a:r>
          </a:p>
        </p:txBody>
      </p:sp>
      <p:sp>
        <p:nvSpPr>
          <p:cNvPr id="3" name="Content Placeholder 2"/>
          <p:cNvSpPr>
            <a:spLocks noGrp="1"/>
          </p:cNvSpPr>
          <p:nvPr>
            <p:ph idx="1"/>
          </p:nvPr>
        </p:nvSpPr>
        <p:spPr/>
        <p:txBody>
          <a:bodyPr/>
          <a:lstStyle/>
          <a:p>
            <a:r>
              <a:rPr lang="en-US" dirty="0"/>
              <a:t>The CREATE DATABASE statement is used to create a database</a:t>
            </a:r>
          </a:p>
          <a:p>
            <a:pPr marL="0" indent="0" algn="ctr">
              <a:buNone/>
            </a:pPr>
            <a:r>
              <a:rPr lang="en-US" b="1" dirty="0">
                <a:solidFill>
                  <a:schemeClr val="accent5">
                    <a:lumMod val="75000"/>
                  </a:schemeClr>
                </a:solidFill>
              </a:rPr>
              <a:t>CREATE DATABASE </a:t>
            </a:r>
            <a:r>
              <a:rPr lang="en-US" b="1" dirty="0" err="1">
                <a:solidFill>
                  <a:schemeClr val="accent5">
                    <a:lumMod val="75000"/>
                  </a:schemeClr>
                </a:solidFill>
              </a:rPr>
              <a:t>database_name</a:t>
            </a:r>
            <a:endParaRPr lang="en-US" b="1" dirty="0">
              <a:solidFill>
                <a:schemeClr val="accent5">
                  <a:lumMod val="75000"/>
                </a:schemeClr>
              </a:solidFill>
            </a:endParaRPr>
          </a:p>
          <a:p>
            <a:r>
              <a:rPr lang="en-US" dirty="0"/>
              <a:t>The CREATE TABLE statement is used to create a table in a existing database.</a:t>
            </a:r>
          </a:p>
          <a:p>
            <a:endParaRPr lang="en-US" dirty="0"/>
          </a:p>
          <a:p>
            <a:endParaRPr lang="en-US" dirty="0"/>
          </a:p>
        </p:txBody>
      </p:sp>
      <p:sp>
        <p:nvSpPr>
          <p:cNvPr id="4" name="Title 1"/>
          <p:cNvSpPr>
            <a:spLocks noGrp="1"/>
          </p:cNvSpPr>
          <p:nvPr/>
        </p:nvSpPr>
        <p:spPr>
          <a:xfrm>
            <a:off x="2286000" y="1640044"/>
            <a:ext cx="7772400" cy="914400"/>
          </a:xfrm>
          <a:prstGeom prst="rect">
            <a:avLst/>
          </a:prstGeom>
        </p:spPr>
        <p:txBody>
          <a:bodyPr vert="horz" anchor="t">
            <a:noAutofit/>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endParaRPr lang="en-US" dirty="0"/>
          </a:p>
        </p:txBody>
      </p:sp>
      <p:sp>
        <p:nvSpPr>
          <p:cNvPr id="8" name="Rectangle 7"/>
          <p:cNvSpPr/>
          <p:nvPr/>
        </p:nvSpPr>
        <p:spPr>
          <a:xfrm>
            <a:off x="3577839" y="3829363"/>
            <a:ext cx="6096000" cy="2806922"/>
          </a:xfrm>
          <a:prstGeom prst="rect">
            <a:avLst/>
          </a:prstGeom>
        </p:spPr>
        <p:txBody>
          <a:bodyPr>
            <a:spAutoFit/>
          </a:bodyPr>
          <a:lstStyle/>
          <a:p>
            <a:pPr>
              <a:lnSpc>
                <a:spcPct val="90000"/>
              </a:lnSpc>
              <a:spcBef>
                <a:spcPts val="1000"/>
              </a:spcBef>
            </a:pPr>
            <a:r>
              <a:rPr lang="en-US" sz="2800" b="1" dirty="0">
                <a:solidFill>
                  <a:schemeClr val="accent5">
                    <a:lumMod val="75000"/>
                  </a:schemeClr>
                </a:solidFill>
              </a:rPr>
              <a:t>CREATE TABLE </a:t>
            </a:r>
            <a:r>
              <a:rPr lang="en-US" sz="2800" b="1" dirty="0" err="1">
                <a:solidFill>
                  <a:schemeClr val="accent5">
                    <a:lumMod val="75000"/>
                  </a:schemeClr>
                </a:solidFill>
              </a:rPr>
              <a:t>table_name</a:t>
            </a:r>
            <a:r>
              <a:rPr lang="en-US" sz="2800" b="1" dirty="0">
                <a:solidFill>
                  <a:schemeClr val="accent5">
                    <a:lumMod val="75000"/>
                  </a:schemeClr>
                </a:solidFill>
              </a:rPr>
              <a:t/>
            </a:r>
            <a:br>
              <a:rPr lang="en-US" sz="2800" b="1" dirty="0">
                <a:solidFill>
                  <a:schemeClr val="accent5">
                    <a:lumMod val="75000"/>
                  </a:schemeClr>
                </a:solidFill>
              </a:rPr>
            </a:br>
            <a:r>
              <a:rPr lang="en-US" sz="2800" b="1" dirty="0">
                <a:solidFill>
                  <a:schemeClr val="accent5">
                    <a:lumMod val="75000"/>
                  </a:schemeClr>
                </a:solidFill>
              </a:rPr>
              <a:t>(</a:t>
            </a:r>
            <a:br>
              <a:rPr lang="en-US" sz="2800" b="1" dirty="0">
                <a:solidFill>
                  <a:schemeClr val="accent5">
                    <a:lumMod val="75000"/>
                  </a:schemeClr>
                </a:solidFill>
              </a:rPr>
            </a:br>
            <a:r>
              <a:rPr lang="en-US" sz="2800" b="1" dirty="0">
                <a:solidFill>
                  <a:schemeClr val="accent5">
                    <a:lumMod val="75000"/>
                  </a:schemeClr>
                </a:solidFill>
              </a:rPr>
              <a:t>column_name1 </a:t>
            </a:r>
            <a:r>
              <a:rPr lang="en-US" sz="2800" b="1" dirty="0" err="1">
                <a:solidFill>
                  <a:schemeClr val="accent5">
                    <a:lumMod val="75000"/>
                  </a:schemeClr>
                </a:solidFill>
              </a:rPr>
              <a:t>data_type</a:t>
            </a:r>
            <a:r>
              <a:rPr lang="en-US" sz="2800" b="1" dirty="0">
                <a:solidFill>
                  <a:schemeClr val="accent5">
                    <a:lumMod val="75000"/>
                  </a:schemeClr>
                </a:solidFill>
              </a:rPr>
              <a:t>,</a:t>
            </a:r>
            <a:br>
              <a:rPr lang="en-US" sz="2800" b="1" dirty="0">
                <a:solidFill>
                  <a:schemeClr val="accent5">
                    <a:lumMod val="75000"/>
                  </a:schemeClr>
                </a:solidFill>
              </a:rPr>
            </a:br>
            <a:r>
              <a:rPr lang="en-US" sz="2800" b="1" dirty="0">
                <a:solidFill>
                  <a:schemeClr val="accent5">
                    <a:lumMod val="75000"/>
                  </a:schemeClr>
                </a:solidFill>
              </a:rPr>
              <a:t>column_name2 </a:t>
            </a:r>
            <a:r>
              <a:rPr lang="en-US" sz="2800" b="1" dirty="0" err="1">
                <a:solidFill>
                  <a:schemeClr val="accent5">
                    <a:lumMod val="75000"/>
                  </a:schemeClr>
                </a:solidFill>
              </a:rPr>
              <a:t>data_type</a:t>
            </a:r>
            <a:r>
              <a:rPr lang="en-US" sz="2800" b="1" dirty="0">
                <a:solidFill>
                  <a:schemeClr val="accent5">
                    <a:lumMod val="75000"/>
                  </a:schemeClr>
                </a:solidFill>
              </a:rPr>
              <a:t>,</a:t>
            </a:r>
            <a:br>
              <a:rPr lang="en-US" sz="2800" b="1" dirty="0">
                <a:solidFill>
                  <a:schemeClr val="accent5">
                    <a:lumMod val="75000"/>
                  </a:schemeClr>
                </a:solidFill>
              </a:rPr>
            </a:br>
            <a:r>
              <a:rPr lang="en-US" sz="2800" b="1" dirty="0">
                <a:solidFill>
                  <a:schemeClr val="accent5">
                    <a:lumMod val="75000"/>
                  </a:schemeClr>
                </a:solidFill>
              </a:rPr>
              <a:t>column_name3 </a:t>
            </a:r>
            <a:r>
              <a:rPr lang="en-US" sz="2800" b="1" dirty="0" err="1">
                <a:solidFill>
                  <a:schemeClr val="accent5">
                    <a:lumMod val="75000"/>
                  </a:schemeClr>
                </a:solidFill>
              </a:rPr>
              <a:t>data_type</a:t>
            </a:r>
            <a:r>
              <a:rPr lang="en-US" sz="2800" b="1" dirty="0">
                <a:solidFill>
                  <a:schemeClr val="accent5">
                    <a:lumMod val="75000"/>
                  </a:schemeClr>
                </a:solidFill>
              </a:rPr>
              <a:t>,</a:t>
            </a:r>
            <a:br>
              <a:rPr lang="en-US" sz="2800" b="1" dirty="0">
                <a:solidFill>
                  <a:schemeClr val="accent5">
                    <a:lumMod val="75000"/>
                  </a:schemeClr>
                </a:solidFill>
              </a:rPr>
            </a:br>
            <a:r>
              <a:rPr lang="en-US" sz="2800" b="1" dirty="0">
                <a:solidFill>
                  <a:schemeClr val="accent5">
                    <a:lumMod val="75000"/>
                  </a:schemeClr>
                </a:solidFill>
              </a:rPr>
              <a:t>....</a:t>
            </a:r>
            <a:br>
              <a:rPr lang="en-US" sz="2800" b="1" dirty="0">
                <a:solidFill>
                  <a:schemeClr val="accent5">
                    <a:lumMod val="75000"/>
                  </a:schemeClr>
                </a:solidFill>
              </a:rPr>
            </a:br>
            <a:r>
              <a:rPr lang="en-US" sz="2800" b="1" dirty="0">
                <a:solidFill>
                  <a:schemeClr val="accent5">
                    <a:lumMod val="75000"/>
                  </a:schemeClr>
                </a:solidFill>
              </a:rPr>
              <a:t>)</a:t>
            </a:r>
          </a:p>
        </p:txBody>
      </p:sp>
    </p:spTree>
    <p:extLst>
      <p:ext uri="{BB962C8B-B14F-4D97-AF65-F5344CB8AC3E}">
        <p14:creationId xmlns:p14="http://schemas.microsoft.com/office/powerpoint/2010/main" val="8361013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a:latin typeface="Palladio Uralic"/>
                <a:cs typeface="Palladio Uralic"/>
              </a:rPr>
              <a:t>Example Of INNER JOIN</a:t>
            </a:r>
            <a:endParaRPr lang="en-US" sz="8000" b="1" dirty="0"/>
          </a:p>
        </p:txBody>
      </p:sp>
    </p:spTree>
    <p:extLst>
      <p:ext uri="{BB962C8B-B14F-4D97-AF65-F5344CB8AC3E}">
        <p14:creationId xmlns:p14="http://schemas.microsoft.com/office/powerpoint/2010/main" val="6594005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726" y="557421"/>
            <a:ext cx="10787641" cy="646331"/>
          </a:xfrm>
          <a:prstGeom prst="rect">
            <a:avLst/>
          </a:prstGeom>
        </p:spPr>
        <p:txBody>
          <a:bodyPr wrap="square">
            <a:spAutoFit/>
          </a:bodyPr>
          <a:lstStyle/>
          <a:p>
            <a:r>
              <a:rPr lang="en-US" dirty="0">
                <a:latin typeface="-apple-system"/>
              </a:rPr>
              <a:t>Write a query to display all the details from employee </a:t>
            </a:r>
            <a:r>
              <a:rPr lang="en-US" dirty="0" err="1">
                <a:latin typeface="-apple-system"/>
              </a:rPr>
              <a:t>aand</a:t>
            </a:r>
            <a:r>
              <a:rPr lang="en-US" dirty="0">
                <a:latin typeface="-apple-system"/>
              </a:rPr>
              <a:t> Department where the value of </a:t>
            </a:r>
            <a:r>
              <a:rPr lang="en-US" dirty="0" err="1">
                <a:latin typeface="-apple-system"/>
              </a:rPr>
              <a:t>EmpID</a:t>
            </a:r>
            <a:r>
              <a:rPr lang="en-US" dirty="0">
                <a:latin typeface="-apple-system"/>
              </a:rPr>
              <a:t> in Employee is equal to the value of </a:t>
            </a:r>
            <a:r>
              <a:rPr lang="en-US" dirty="0" err="1">
                <a:latin typeface="-apple-system"/>
              </a:rPr>
              <a:t>Emp_ID</a:t>
            </a:r>
            <a:r>
              <a:rPr lang="en-US" dirty="0">
                <a:latin typeface="-apple-system"/>
              </a:rPr>
              <a:t> in department table</a:t>
            </a:r>
          </a:p>
        </p:txBody>
      </p:sp>
      <p:pic>
        <p:nvPicPr>
          <p:cNvPr id="7" name="Picture 6"/>
          <p:cNvPicPr>
            <a:picLocks noChangeAspect="1"/>
          </p:cNvPicPr>
          <p:nvPr/>
        </p:nvPicPr>
        <p:blipFill>
          <a:blip r:embed="rId2"/>
          <a:stretch>
            <a:fillRect/>
          </a:stretch>
        </p:blipFill>
        <p:spPr>
          <a:xfrm>
            <a:off x="665146" y="4061834"/>
            <a:ext cx="3795759" cy="2152650"/>
          </a:xfrm>
          <a:prstGeom prst="rect">
            <a:avLst/>
          </a:prstGeom>
        </p:spPr>
      </p:pic>
      <p:sp>
        <p:nvSpPr>
          <p:cNvPr id="9" name="Rectangle 8"/>
          <p:cNvSpPr/>
          <p:nvPr/>
        </p:nvSpPr>
        <p:spPr>
          <a:xfrm>
            <a:off x="5245604" y="2540044"/>
            <a:ext cx="6779664"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Employee </a:t>
            </a:r>
            <a:r>
              <a:rPr lang="en-US" dirty="0" err="1">
                <a:solidFill>
                  <a:srgbClr val="000000"/>
                </a:solidFill>
                <a:latin typeface="Consolas" panose="020B0609020204030204" pitchFamily="49" charset="0"/>
              </a:rPr>
              <a:t>Emp</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department </a:t>
            </a:r>
            <a:r>
              <a:rPr lang="en-US" dirty="0" err="1">
                <a:solidFill>
                  <a:srgbClr val="000000"/>
                </a:solidFill>
                <a:latin typeface="Consolas" panose="020B0609020204030204" pitchFamily="49" charset="0"/>
              </a:rPr>
              <a:t>dep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Emp_ID</a:t>
            </a:r>
            <a:endParaRPr lang="en-US" dirty="0"/>
          </a:p>
        </p:txBody>
      </p:sp>
      <p:pic>
        <p:nvPicPr>
          <p:cNvPr id="10" name="Picture 9"/>
          <p:cNvPicPr>
            <a:picLocks noChangeAspect="1"/>
          </p:cNvPicPr>
          <p:nvPr/>
        </p:nvPicPr>
        <p:blipFill>
          <a:blip r:embed="rId3"/>
          <a:stretch>
            <a:fillRect/>
          </a:stretch>
        </p:blipFill>
        <p:spPr>
          <a:xfrm>
            <a:off x="442957" y="1542180"/>
            <a:ext cx="4572000" cy="2181225"/>
          </a:xfrm>
          <a:prstGeom prst="rect">
            <a:avLst/>
          </a:prstGeom>
        </p:spPr>
      </p:pic>
      <p:pic>
        <p:nvPicPr>
          <p:cNvPr id="11" name="Picture 10"/>
          <p:cNvPicPr>
            <a:picLocks noChangeAspect="1"/>
          </p:cNvPicPr>
          <p:nvPr/>
        </p:nvPicPr>
        <p:blipFill>
          <a:blip r:embed="rId4"/>
          <a:stretch>
            <a:fillRect/>
          </a:stretch>
        </p:blipFill>
        <p:spPr>
          <a:xfrm>
            <a:off x="5332576" y="3526252"/>
            <a:ext cx="6313695" cy="2181225"/>
          </a:xfrm>
          <a:prstGeom prst="rect">
            <a:avLst/>
          </a:prstGeom>
        </p:spPr>
      </p:pic>
    </p:spTree>
    <p:extLst>
      <p:ext uri="{BB962C8B-B14F-4D97-AF65-F5344CB8AC3E}">
        <p14:creationId xmlns:p14="http://schemas.microsoft.com/office/powerpoint/2010/main" val="126159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224" y="499533"/>
            <a:ext cx="10772775" cy="1658198"/>
          </a:xfrm>
        </p:spPr>
        <p:txBody>
          <a:bodyPr/>
          <a:lstStyle/>
          <a:p>
            <a:pPr algn="ctr"/>
            <a:r>
              <a:rPr lang="en-US" b="1" dirty="0"/>
              <a:t>OUTER JOIN</a:t>
            </a:r>
          </a:p>
        </p:txBody>
      </p:sp>
      <p:sp>
        <p:nvSpPr>
          <p:cNvPr id="7" name="Rectangle 6"/>
          <p:cNvSpPr/>
          <p:nvPr/>
        </p:nvSpPr>
        <p:spPr>
          <a:xfrm>
            <a:off x="1512606" y="2068165"/>
            <a:ext cx="9549924" cy="1938992"/>
          </a:xfrm>
          <a:prstGeom prst="rect">
            <a:avLst/>
          </a:prstGeom>
        </p:spPr>
        <p:txBody>
          <a:bodyPr wrap="square">
            <a:spAutoFit/>
          </a:bodyPr>
          <a:lstStyle/>
          <a:p>
            <a:r>
              <a:rPr lang="en-US" dirty="0">
                <a:latin typeface="-apple-system"/>
              </a:rPr>
              <a:t>In the SQL outer JOIN all the content of the both tables are integrated together either they are matched or not.</a:t>
            </a:r>
          </a:p>
          <a:p>
            <a:endParaRPr lang="en-US" dirty="0">
              <a:latin typeface="-apple-system"/>
            </a:endParaRPr>
          </a:p>
          <a:p>
            <a:pPr marL="742950" lvl="1" indent="-285750">
              <a:buFont typeface="Wingdings" panose="05000000000000000000" pitchFamily="2" charset="2"/>
              <a:buChar char="q"/>
            </a:pPr>
            <a:r>
              <a:rPr lang="en-US" sz="1600" dirty="0">
                <a:latin typeface="-apple-system"/>
              </a:rPr>
              <a:t>Left Outer Join</a:t>
            </a:r>
          </a:p>
          <a:p>
            <a:pPr marL="742950" lvl="1" indent="-285750">
              <a:buFont typeface="Wingdings" panose="05000000000000000000" pitchFamily="2" charset="2"/>
              <a:buChar char="q"/>
            </a:pPr>
            <a:endParaRPr lang="en-US" sz="1600" dirty="0">
              <a:latin typeface="-apple-system"/>
            </a:endParaRPr>
          </a:p>
          <a:p>
            <a:pPr marL="742950" lvl="1" indent="-285750">
              <a:buFont typeface="Wingdings" panose="05000000000000000000" pitchFamily="2" charset="2"/>
              <a:buChar char="q"/>
            </a:pPr>
            <a:r>
              <a:rPr lang="en-US" sz="1600" dirty="0">
                <a:latin typeface="-apple-system"/>
              </a:rPr>
              <a:t>Right Outer Join</a:t>
            </a:r>
          </a:p>
          <a:p>
            <a:endParaRPr lang="en-US" b="1" dirty="0"/>
          </a:p>
        </p:txBody>
      </p:sp>
    </p:spTree>
    <p:extLst>
      <p:ext uri="{BB962C8B-B14F-4D97-AF65-F5344CB8AC3E}">
        <p14:creationId xmlns:p14="http://schemas.microsoft.com/office/powerpoint/2010/main" val="13261543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LEFT OUTER JOIN</a:t>
            </a:r>
          </a:p>
        </p:txBody>
      </p:sp>
      <p:sp>
        <p:nvSpPr>
          <p:cNvPr id="4" name="Rectangle 3"/>
          <p:cNvSpPr/>
          <p:nvPr/>
        </p:nvSpPr>
        <p:spPr>
          <a:xfrm>
            <a:off x="1458482" y="2157731"/>
            <a:ext cx="9428860" cy="646331"/>
          </a:xfrm>
          <a:prstGeom prst="rect">
            <a:avLst/>
          </a:prstGeom>
        </p:spPr>
        <p:txBody>
          <a:bodyPr wrap="square">
            <a:spAutoFit/>
          </a:bodyPr>
          <a:lstStyle/>
          <a:p>
            <a:r>
              <a:rPr lang="en-US" dirty="0">
                <a:latin typeface="-apple-system"/>
              </a:rPr>
              <a:t>The LEFT JOIN keyword returns all rows from the left table (table_name1), even if there are no matches in the right table (table_name2).</a:t>
            </a:r>
          </a:p>
        </p:txBody>
      </p:sp>
      <p:pic>
        <p:nvPicPr>
          <p:cNvPr id="5" name="Picture 4"/>
          <p:cNvPicPr>
            <a:picLocks noChangeAspect="1"/>
          </p:cNvPicPr>
          <p:nvPr/>
        </p:nvPicPr>
        <p:blipFill>
          <a:blip r:embed="rId2"/>
          <a:stretch>
            <a:fillRect/>
          </a:stretch>
        </p:blipFill>
        <p:spPr>
          <a:xfrm>
            <a:off x="4067931" y="4604140"/>
            <a:ext cx="2962275" cy="1943100"/>
          </a:xfrm>
          <a:prstGeom prst="rect">
            <a:avLst/>
          </a:prstGeom>
        </p:spPr>
      </p:pic>
      <p:sp>
        <p:nvSpPr>
          <p:cNvPr id="6" name="Rectangle 5"/>
          <p:cNvSpPr/>
          <p:nvPr/>
        </p:nvSpPr>
        <p:spPr>
          <a:xfrm>
            <a:off x="3124912" y="3315946"/>
            <a:ext cx="6096000" cy="1200329"/>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a:t>
            </a:r>
            <a:r>
              <a:rPr lang="en-US" dirty="0"/>
              <a:t/>
            </a:r>
            <a:br>
              <a:rPr lang="en-US" dirty="0"/>
            </a:br>
            <a:r>
              <a:rPr lang="en-US" dirty="0">
                <a:solidFill>
                  <a:srgbClr val="0000CD"/>
                </a:solidFill>
                <a:latin typeface="Consolas" panose="020B0609020204030204" pitchFamily="49" charset="0"/>
              </a:rPr>
              <a:t>LEFT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JOIN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table2</a:t>
            </a:r>
            <a:br>
              <a:rPr lang="en-US" i="1"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table1.column_name </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table2.column_name</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8481639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a:latin typeface="Palladio Uralic"/>
                <a:cs typeface="Palladio Uralic"/>
              </a:rPr>
              <a:t>Example Of Left Outer Join</a:t>
            </a:r>
            <a:endParaRPr lang="en-US" sz="8000" b="1" dirty="0"/>
          </a:p>
        </p:txBody>
      </p:sp>
    </p:spTree>
    <p:extLst>
      <p:ext uri="{BB962C8B-B14F-4D97-AF65-F5344CB8AC3E}">
        <p14:creationId xmlns:p14="http://schemas.microsoft.com/office/powerpoint/2010/main" val="11977734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726" y="557421"/>
            <a:ext cx="10787641" cy="646331"/>
          </a:xfrm>
          <a:prstGeom prst="rect">
            <a:avLst/>
          </a:prstGeom>
        </p:spPr>
        <p:txBody>
          <a:bodyPr wrap="square">
            <a:spAutoFit/>
          </a:bodyPr>
          <a:lstStyle/>
          <a:p>
            <a:r>
              <a:rPr lang="en-US" dirty="0">
                <a:latin typeface="-apple-system"/>
              </a:rPr>
              <a:t>Write a query to display all the details from employee and common details from Department by using </a:t>
            </a:r>
            <a:r>
              <a:rPr lang="en-US" b="1" dirty="0">
                <a:latin typeface="-apple-system"/>
              </a:rPr>
              <a:t>left join </a:t>
            </a:r>
            <a:r>
              <a:rPr lang="en-US" dirty="0">
                <a:latin typeface="-apple-system"/>
              </a:rPr>
              <a:t>keyword</a:t>
            </a:r>
          </a:p>
        </p:txBody>
      </p:sp>
      <p:pic>
        <p:nvPicPr>
          <p:cNvPr id="7" name="Picture 6"/>
          <p:cNvPicPr>
            <a:picLocks noChangeAspect="1"/>
          </p:cNvPicPr>
          <p:nvPr/>
        </p:nvPicPr>
        <p:blipFill>
          <a:blip r:embed="rId2"/>
          <a:stretch>
            <a:fillRect/>
          </a:stretch>
        </p:blipFill>
        <p:spPr>
          <a:xfrm>
            <a:off x="665146" y="4061834"/>
            <a:ext cx="3795759" cy="2152650"/>
          </a:xfrm>
          <a:prstGeom prst="rect">
            <a:avLst/>
          </a:prstGeom>
        </p:spPr>
      </p:pic>
      <p:sp>
        <p:nvSpPr>
          <p:cNvPr id="2" name="Rectangle 1"/>
          <p:cNvSpPr/>
          <p:nvPr/>
        </p:nvSpPr>
        <p:spPr>
          <a:xfrm>
            <a:off x="5583919" y="2129848"/>
            <a:ext cx="6038361"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Employee </a:t>
            </a:r>
            <a:r>
              <a:rPr lang="en-US" dirty="0" err="1">
                <a:solidFill>
                  <a:srgbClr val="000000"/>
                </a:solidFill>
                <a:latin typeface="Consolas" panose="020B0609020204030204" pitchFamily="49" charset="0"/>
              </a:rPr>
              <a:t>Emp</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LEFT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department </a:t>
            </a:r>
            <a:r>
              <a:rPr lang="en-US" dirty="0" err="1">
                <a:solidFill>
                  <a:srgbClr val="000000"/>
                </a:solidFill>
                <a:latin typeface="Consolas" panose="020B0609020204030204" pitchFamily="49" charset="0"/>
              </a:rPr>
              <a:t>dep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Emp_ID</a:t>
            </a:r>
            <a:endParaRPr lang="en-US" dirty="0"/>
          </a:p>
        </p:txBody>
      </p:sp>
      <p:pic>
        <p:nvPicPr>
          <p:cNvPr id="3" name="Picture 2"/>
          <p:cNvPicPr>
            <a:picLocks noChangeAspect="1"/>
          </p:cNvPicPr>
          <p:nvPr/>
        </p:nvPicPr>
        <p:blipFill>
          <a:blip r:embed="rId3"/>
          <a:stretch>
            <a:fillRect/>
          </a:stretch>
        </p:blipFill>
        <p:spPr>
          <a:xfrm>
            <a:off x="562597" y="1542180"/>
            <a:ext cx="4572000" cy="2181225"/>
          </a:xfrm>
          <a:prstGeom prst="rect">
            <a:avLst/>
          </a:prstGeom>
        </p:spPr>
      </p:pic>
      <p:pic>
        <p:nvPicPr>
          <p:cNvPr id="4" name="Picture 3"/>
          <p:cNvPicPr>
            <a:picLocks noChangeAspect="1"/>
          </p:cNvPicPr>
          <p:nvPr/>
        </p:nvPicPr>
        <p:blipFill>
          <a:blip r:embed="rId4"/>
          <a:stretch>
            <a:fillRect/>
          </a:stretch>
        </p:blipFill>
        <p:spPr>
          <a:xfrm>
            <a:off x="5503490" y="3149035"/>
            <a:ext cx="6467919" cy="2952750"/>
          </a:xfrm>
          <a:prstGeom prst="rect">
            <a:avLst/>
          </a:prstGeom>
        </p:spPr>
      </p:pic>
    </p:spTree>
    <p:extLst>
      <p:ext uri="{BB962C8B-B14F-4D97-AF65-F5344CB8AC3E}">
        <p14:creationId xmlns:p14="http://schemas.microsoft.com/office/powerpoint/2010/main" val="12595089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Right OUTER JOIN</a:t>
            </a:r>
          </a:p>
        </p:txBody>
      </p:sp>
      <p:sp>
        <p:nvSpPr>
          <p:cNvPr id="4" name="Rectangle 3"/>
          <p:cNvSpPr/>
          <p:nvPr/>
        </p:nvSpPr>
        <p:spPr>
          <a:xfrm>
            <a:off x="1458482" y="2157731"/>
            <a:ext cx="9428860" cy="646331"/>
          </a:xfrm>
          <a:prstGeom prst="rect">
            <a:avLst/>
          </a:prstGeom>
        </p:spPr>
        <p:txBody>
          <a:bodyPr wrap="square">
            <a:spAutoFit/>
          </a:bodyPr>
          <a:lstStyle/>
          <a:p>
            <a:r>
              <a:rPr lang="en-US" dirty="0">
                <a:latin typeface="-apple-system"/>
              </a:rPr>
              <a:t>The RIGHT JOIN keyword returns all the rows from the right table (table_name2), even if there are no matches in the left table (table_name1).</a:t>
            </a:r>
          </a:p>
        </p:txBody>
      </p:sp>
      <p:sp>
        <p:nvSpPr>
          <p:cNvPr id="6" name="Rectangle 5"/>
          <p:cNvSpPr/>
          <p:nvPr/>
        </p:nvSpPr>
        <p:spPr>
          <a:xfrm>
            <a:off x="3124912" y="3315946"/>
            <a:ext cx="6096000" cy="1200329"/>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a:t>
            </a:r>
            <a:r>
              <a:rPr lang="en-US" dirty="0"/>
              <a:t/>
            </a:r>
            <a:br>
              <a:rPr lang="en-US" dirty="0"/>
            </a:br>
            <a:r>
              <a:rPr lang="en-US" dirty="0">
                <a:solidFill>
                  <a:srgbClr val="0000CD"/>
                </a:solidFill>
                <a:latin typeface="Consolas" panose="020B0609020204030204" pitchFamily="49" charset="0"/>
              </a:rPr>
              <a:t>RIGHT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JOIN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table2</a:t>
            </a:r>
            <a:br>
              <a:rPr lang="en-US" i="1"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table1.column_name </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table2.column_name</a:t>
            </a:r>
            <a:r>
              <a:rPr lang="en-US" dirty="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a:blip r:embed="rId2"/>
          <a:stretch>
            <a:fillRect/>
          </a:stretch>
        </p:blipFill>
        <p:spPr>
          <a:xfrm>
            <a:off x="4179161" y="4680336"/>
            <a:ext cx="2876550" cy="1924050"/>
          </a:xfrm>
          <a:prstGeom prst="rect">
            <a:avLst/>
          </a:prstGeom>
        </p:spPr>
      </p:pic>
    </p:spTree>
    <p:extLst>
      <p:ext uri="{BB962C8B-B14F-4D97-AF65-F5344CB8AC3E}">
        <p14:creationId xmlns:p14="http://schemas.microsoft.com/office/powerpoint/2010/main" val="3550508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a:latin typeface="Palladio Uralic"/>
                <a:cs typeface="Palladio Uralic"/>
              </a:rPr>
              <a:t>Example Of Right Outer Join</a:t>
            </a:r>
            <a:endParaRPr lang="en-US" sz="8000" b="1" dirty="0"/>
          </a:p>
        </p:txBody>
      </p:sp>
    </p:spTree>
    <p:extLst>
      <p:ext uri="{BB962C8B-B14F-4D97-AF65-F5344CB8AC3E}">
        <p14:creationId xmlns:p14="http://schemas.microsoft.com/office/powerpoint/2010/main" val="6774400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7726" y="557421"/>
            <a:ext cx="10787641" cy="646331"/>
          </a:xfrm>
          <a:prstGeom prst="rect">
            <a:avLst/>
          </a:prstGeom>
        </p:spPr>
        <p:txBody>
          <a:bodyPr wrap="square">
            <a:spAutoFit/>
          </a:bodyPr>
          <a:lstStyle/>
          <a:p>
            <a:r>
              <a:rPr lang="en-US" dirty="0">
                <a:latin typeface="-apple-system"/>
              </a:rPr>
              <a:t>Write a query to display common details from employee and all the details from Department by using </a:t>
            </a:r>
            <a:r>
              <a:rPr lang="en-US" b="1" dirty="0">
                <a:latin typeface="-apple-system"/>
              </a:rPr>
              <a:t>right join </a:t>
            </a:r>
            <a:r>
              <a:rPr lang="en-US" dirty="0">
                <a:latin typeface="-apple-system"/>
              </a:rPr>
              <a:t>keyword</a:t>
            </a:r>
          </a:p>
        </p:txBody>
      </p:sp>
      <p:pic>
        <p:nvPicPr>
          <p:cNvPr id="7" name="Picture 6"/>
          <p:cNvPicPr>
            <a:picLocks noChangeAspect="1"/>
          </p:cNvPicPr>
          <p:nvPr/>
        </p:nvPicPr>
        <p:blipFill>
          <a:blip r:embed="rId2"/>
          <a:stretch>
            <a:fillRect/>
          </a:stretch>
        </p:blipFill>
        <p:spPr>
          <a:xfrm>
            <a:off x="665146" y="4061834"/>
            <a:ext cx="3795759" cy="2152650"/>
          </a:xfrm>
          <a:prstGeom prst="rect">
            <a:avLst/>
          </a:prstGeom>
        </p:spPr>
      </p:pic>
      <p:sp>
        <p:nvSpPr>
          <p:cNvPr id="2" name="Rectangle 1"/>
          <p:cNvSpPr/>
          <p:nvPr/>
        </p:nvSpPr>
        <p:spPr>
          <a:xfrm>
            <a:off x="5583919" y="2129848"/>
            <a:ext cx="6038361"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Employee </a:t>
            </a:r>
            <a:r>
              <a:rPr lang="en-US" dirty="0" err="1">
                <a:solidFill>
                  <a:srgbClr val="000000"/>
                </a:solidFill>
                <a:latin typeface="Consolas" panose="020B0609020204030204" pitchFamily="49" charset="0"/>
              </a:rPr>
              <a:t>Emp</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LEFT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department </a:t>
            </a:r>
            <a:r>
              <a:rPr lang="en-US" dirty="0" err="1">
                <a:solidFill>
                  <a:srgbClr val="000000"/>
                </a:solidFill>
                <a:latin typeface="Consolas" panose="020B0609020204030204" pitchFamily="49" charset="0"/>
              </a:rPr>
              <a:t>dep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dep</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Emp_ID</a:t>
            </a:r>
            <a:endParaRPr lang="en-US" dirty="0"/>
          </a:p>
        </p:txBody>
      </p:sp>
      <p:pic>
        <p:nvPicPr>
          <p:cNvPr id="3" name="Picture 2"/>
          <p:cNvPicPr>
            <a:picLocks noChangeAspect="1"/>
          </p:cNvPicPr>
          <p:nvPr/>
        </p:nvPicPr>
        <p:blipFill>
          <a:blip r:embed="rId3"/>
          <a:stretch>
            <a:fillRect/>
          </a:stretch>
        </p:blipFill>
        <p:spPr>
          <a:xfrm>
            <a:off x="562597" y="1542180"/>
            <a:ext cx="4572000" cy="2181225"/>
          </a:xfrm>
          <a:prstGeom prst="rect">
            <a:avLst/>
          </a:prstGeom>
        </p:spPr>
      </p:pic>
      <p:pic>
        <p:nvPicPr>
          <p:cNvPr id="4" name="Picture 3"/>
          <p:cNvPicPr>
            <a:picLocks noChangeAspect="1"/>
          </p:cNvPicPr>
          <p:nvPr/>
        </p:nvPicPr>
        <p:blipFill>
          <a:blip r:embed="rId4"/>
          <a:stretch>
            <a:fillRect/>
          </a:stretch>
        </p:blipFill>
        <p:spPr>
          <a:xfrm>
            <a:off x="5503490" y="3149035"/>
            <a:ext cx="6467919" cy="2952750"/>
          </a:xfrm>
          <a:prstGeom prst="rect">
            <a:avLst/>
          </a:prstGeom>
        </p:spPr>
      </p:pic>
    </p:spTree>
    <p:extLst>
      <p:ext uri="{BB962C8B-B14F-4D97-AF65-F5344CB8AC3E}">
        <p14:creationId xmlns:p14="http://schemas.microsoft.com/office/powerpoint/2010/main" val="9811107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FULL OUTER JOIN</a:t>
            </a:r>
          </a:p>
        </p:txBody>
      </p:sp>
      <p:sp>
        <p:nvSpPr>
          <p:cNvPr id="4" name="Rectangle 3"/>
          <p:cNvSpPr/>
          <p:nvPr/>
        </p:nvSpPr>
        <p:spPr>
          <a:xfrm>
            <a:off x="1458482" y="2157731"/>
            <a:ext cx="9428860" cy="369332"/>
          </a:xfrm>
          <a:prstGeom prst="rect">
            <a:avLst/>
          </a:prstGeom>
        </p:spPr>
        <p:txBody>
          <a:bodyPr wrap="square">
            <a:spAutoFit/>
          </a:bodyPr>
          <a:lstStyle/>
          <a:p>
            <a:r>
              <a:rPr lang="en-US" dirty="0">
                <a:latin typeface="-apple-system"/>
              </a:rPr>
              <a:t>The FULL JOIN keyword return rows when there is a match in one of the tables.</a:t>
            </a:r>
          </a:p>
        </p:txBody>
      </p:sp>
      <p:sp>
        <p:nvSpPr>
          <p:cNvPr id="6" name="Rectangle 5"/>
          <p:cNvSpPr/>
          <p:nvPr/>
        </p:nvSpPr>
        <p:spPr>
          <a:xfrm>
            <a:off x="3364194" y="2984932"/>
            <a:ext cx="6096000" cy="1200329"/>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a:t>
            </a:r>
            <a:r>
              <a:rPr lang="en-US" dirty="0"/>
              <a:t/>
            </a:r>
            <a:br>
              <a:rPr lang="en-US" dirty="0"/>
            </a:br>
            <a:r>
              <a:rPr lang="en-US" dirty="0">
                <a:solidFill>
                  <a:srgbClr val="0000CD"/>
                </a:solidFill>
                <a:latin typeface="Consolas" panose="020B0609020204030204" pitchFamily="49" charset="0"/>
              </a:rPr>
              <a:t>Full</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JOIN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table2</a:t>
            </a:r>
            <a:br>
              <a:rPr lang="en-US" i="1" dirty="0">
                <a:solidFill>
                  <a:srgbClr val="000000"/>
                </a:solidFill>
                <a:latin typeface="Consolas" panose="020B0609020204030204" pitchFamily="49" charset="0"/>
              </a:rPr>
            </a:br>
            <a:r>
              <a:rPr lang="en-US" dirty="0">
                <a:solidFill>
                  <a:srgbClr val="0000CD"/>
                </a:solidFill>
                <a:latin typeface="Consolas" panose="020B0609020204030204" pitchFamily="49" charset="0"/>
              </a:rPr>
              <a:t>ON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table1.column_name </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table2.column_name</a:t>
            </a:r>
            <a:r>
              <a:rPr lang="en-US" dirty="0">
                <a:solidFill>
                  <a:srgbClr val="000000"/>
                </a:solidFill>
                <a:latin typeface="Consolas" panose="020B0609020204030204" pitchFamily="49" charset="0"/>
              </a:rPr>
              <a:t>;</a:t>
            </a:r>
            <a:endParaRPr lang="en-US" dirty="0"/>
          </a:p>
        </p:txBody>
      </p:sp>
      <p:pic>
        <p:nvPicPr>
          <p:cNvPr id="5" name="Picture 4"/>
          <p:cNvPicPr>
            <a:picLocks noChangeAspect="1"/>
          </p:cNvPicPr>
          <p:nvPr/>
        </p:nvPicPr>
        <p:blipFill>
          <a:blip r:embed="rId2"/>
          <a:stretch>
            <a:fillRect/>
          </a:stretch>
        </p:blipFill>
        <p:spPr>
          <a:xfrm>
            <a:off x="4688792" y="4431528"/>
            <a:ext cx="2438400" cy="1943100"/>
          </a:xfrm>
          <a:prstGeom prst="rect">
            <a:avLst/>
          </a:prstGeom>
        </p:spPr>
      </p:pic>
    </p:spTree>
    <p:extLst>
      <p:ext uri="{BB962C8B-B14F-4D97-AF65-F5344CB8AC3E}">
        <p14:creationId xmlns:p14="http://schemas.microsoft.com/office/powerpoint/2010/main" val="3417637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Alter Table:</a:t>
            </a:r>
          </a:p>
        </p:txBody>
      </p:sp>
      <p:sp>
        <p:nvSpPr>
          <p:cNvPr id="3" name="Content Placeholder 2"/>
          <p:cNvSpPr>
            <a:spLocks noGrp="1"/>
          </p:cNvSpPr>
          <p:nvPr>
            <p:ph idx="1"/>
          </p:nvPr>
        </p:nvSpPr>
        <p:spPr/>
        <p:txBody>
          <a:bodyPr/>
          <a:lstStyle/>
          <a:p>
            <a:r>
              <a:rPr lang="en-US" dirty="0"/>
              <a:t>The ALTER TABLE statement is used to add, delete, or modify columns in an existing table.</a:t>
            </a:r>
            <a:endParaRPr lang="en-US" b="1" dirty="0"/>
          </a:p>
          <a:p>
            <a:pPr marL="0" indent="0">
              <a:buNone/>
            </a:pPr>
            <a:r>
              <a:rPr lang="en-US" sz="1800" b="1" dirty="0"/>
              <a:t>   1.To delete a column in a table:</a:t>
            </a:r>
          </a:p>
          <a:p>
            <a:pPr marL="0"/>
            <a:endParaRPr lang="en-US" sz="1800" b="1" dirty="0">
              <a:solidFill>
                <a:schemeClr val="accent1">
                  <a:lumMod val="50000"/>
                </a:schemeClr>
              </a:solidFill>
            </a:endParaRPr>
          </a:p>
        </p:txBody>
      </p:sp>
      <p:sp>
        <p:nvSpPr>
          <p:cNvPr id="20" name="Rectangle 19"/>
          <p:cNvSpPr/>
          <p:nvPr/>
        </p:nvSpPr>
        <p:spPr>
          <a:xfrm>
            <a:off x="1808859" y="3131473"/>
            <a:ext cx="6096000" cy="646331"/>
          </a:xfrm>
          <a:prstGeom prst="rect">
            <a:avLst/>
          </a:prstGeom>
        </p:spPr>
        <p:txBody>
          <a:bodyPr>
            <a:spAutoFit/>
          </a:bodyPr>
          <a:lstStyle/>
          <a:p>
            <a:r>
              <a:rPr lang="en-US" b="1" dirty="0">
                <a:solidFill>
                  <a:schemeClr val="accent1">
                    <a:lumMod val="50000"/>
                  </a:schemeClr>
                </a:solidFill>
              </a:rPr>
              <a:t>ALTER TABLE </a:t>
            </a:r>
            <a:r>
              <a:rPr lang="en-US" b="1" dirty="0" err="1">
                <a:solidFill>
                  <a:schemeClr val="accent1">
                    <a:lumMod val="50000"/>
                  </a:schemeClr>
                </a:solidFill>
              </a:rPr>
              <a:t>table</a:t>
            </a:r>
            <a:r>
              <a:rPr lang="en-US" b="1" dirty="0">
                <a:solidFill>
                  <a:schemeClr val="accent1">
                    <a:lumMod val="50000"/>
                  </a:schemeClr>
                </a:solidFill>
              </a:rPr>
              <a:t> name</a:t>
            </a:r>
            <a:br>
              <a:rPr lang="en-US" b="1" dirty="0">
                <a:solidFill>
                  <a:schemeClr val="accent1">
                    <a:lumMod val="50000"/>
                  </a:schemeClr>
                </a:solidFill>
              </a:rPr>
            </a:br>
            <a:r>
              <a:rPr lang="en-US" b="1" dirty="0">
                <a:solidFill>
                  <a:schemeClr val="accent1">
                    <a:lumMod val="50000"/>
                  </a:schemeClr>
                </a:solidFill>
              </a:rPr>
              <a:t>DROP COLUMN </a:t>
            </a:r>
            <a:r>
              <a:rPr lang="en-US" b="1" dirty="0" err="1">
                <a:solidFill>
                  <a:schemeClr val="accent1">
                    <a:lumMod val="50000"/>
                  </a:schemeClr>
                </a:solidFill>
              </a:rPr>
              <a:t>column</a:t>
            </a:r>
            <a:r>
              <a:rPr lang="en-US" b="1" dirty="0">
                <a:solidFill>
                  <a:schemeClr val="accent1">
                    <a:lumMod val="50000"/>
                  </a:schemeClr>
                </a:solidFill>
              </a:rPr>
              <a:t> name </a:t>
            </a:r>
          </a:p>
        </p:txBody>
      </p:sp>
      <p:sp>
        <p:nvSpPr>
          <p:cNvPr id="21" name="Rectangle 20"/>
          <p:cNvSpPr/>
          <p:nvPr/>
        </p:nvSpPr>
        <p:spPr>
          <a:xfrm>
            <a:off x="973515" y="3777804"/>
            <a:ext cx="4809843" cy="369332"/>
          </a:xfrm>
          <a:prstGeom prst="rect">
            <a:avLst/>
          </a:prstGeom>
        </p:spPr>
        <p:txBody>
          <a:bodyPr wrap="none">
            <a:spAutoFit/>
          </a:bodyPr>
          <a:lstStyle/>
          <a:p>
            <a:r>
              <a:rPr lang="en-US" b="1" dirty="0"/>
              <a:t>2.To change the data type of a column in a table:</a:t>
            </a:r>
          </a:p>
        </p:txBody>
      </p:sp>
      <p:sp>
        <p:nvSpPr>
          <p:cNvPr id="23" name="Rectangle 22"/>
          <p:cNvSpPr/>
          <p:nvPr/>
        </p:nvSpPr>
        <p:spPr>
          <a:xfrm>
            <a:off x="1808859" y="4192553"/>
            <a:ext cx="6096000" cy="646331"/>
          </a:xfrm>
          <a:prstGeom prst="rect">
            <a:avLst/>
          </a:prstGeom>
        </p:spPr>
        <p:txBody>
          <a:bodyPr>
            <a:spAutoFit/>
          </a:bodyPr>
          <a:lstStyle/>
          <a:p>
            <a:r>
              <a:rPr lang="en-US" b="1" dirty="0">
                <a:solidFill>
                  <a:schemeClr val="accent1">
                    <a:lumMod val="50000"/>
                  </a:schemeClr>
                </a:solidFill>
              </a:rPr>
              <a:t>ALTER TABLE </a:t>
            </a:r>
            <a:r>
              <a:rPr lang="en-US" b="1" dirty="0" err="1">
                <a:solidFill>
                  <a:schemeClr val="accent1">
                    <a:lumMod val="50000"/>
                  </a:schemeClr>
                </a:solidFill>
              </a:rPr>
              <a:t>table_name</a:t>
            </a:r>
            <a:r>
              <a:rPr lang="en-US" b="1" dirty="0">
                <a:solidFill>
                  <a:schemeClr val="accent1">
                    <a:lumMod val="50000"/>
                  </a:schemeClr>
                </a:solidFill>
              </a:rPr>
              <a:t/>
            </a:r>
            <a:br>
              <a:rPr lang="en-US" b="1" dirty="0">
                <a:solidFill>
                  <a:schemeClr val="accent1">
                    <a:lumMod val="50000"/>
                  </a:schemeClr>
                </a:solidFill>
              </a:rPr>
            </a:br>
            <a:r>
              <a:rPr lang="en-US" b="1" dirty="0">
                <a:solidFill>
                  <a:schemeClr val="accent1">
                    <a:lumMod val="50000"/>
                  </a:schemeClr>
                </a:solidFill>
              </a:rPr>
              <a:t>ALTER COLUMN </a:t>
            </a:r>
            <a:r>
              <a:rPr lang="en-US" b="1" dirty="0" err="1">
                <a:solidFill>
                  <a:schemeClr val="accent1">
                    <a:lumMod val="50000"/>
                  </a:schemeClr>
                </a:solidFill>
              </a:rPr>
              <a:t>column_name</a:t>
            </a:r>
            <a:r>
              <a:rPr lang="en-US" b="1" dirty="0">
                <a:solidFill>
                  <a:schemeClr val="accent1">
                    <a:lumMod val="50000"/>
                  </a:schemeClr>
                </a:solidFill>
              </a:rPr>
              <a:t> </a:t>
            </a:r>
            <a:r>
              <a:rPr lang="en-US" b="1" dirty="0" err="1">
                <a:solidFill>
                  <a:schemeClr val="accent1">
                    <a:lumMod val="50000"/>
                  </a:schemeClr>
                </a:solidFill>
              </a:rPr>
              <a:t>datatype</a:t>
            </a:r>
            <a:endParaRPr lang="en-US" b="1" dirty="0">
              <a:solidFill>
                <a:schemeClr val="accent1">
                  <a:lumMod val="50000"/>
                </a:schemeClr>
              </a:solidFill>
            </a:endParaRPr>
          </a:p>
        </p:txBody>
      </p:sp>
      <p:sp>
        <p:nvSpPr>
          <p:cNvPr id="24" name="Rectangle 23"/>
          <p:cNvSpPr/>
          <p:nvPr/>
        </p:nvSpPr>
        <p:spPr>
          <a:xfrm>
            <a:off x="973515" y="4878547"/>
            <a:ext cx="2909130" cy="369332"/>
          </a:xfrm>
          <a:prstGeom prst="rect">
            <a:avLst/>
          </a:prstGeom>
        </p:spPr>
        <p:txBody>
          <a:bodyPr wrap="none">
            <a:spAutoFit/>
          </a:bodyPr>
          <a:lstStyle/>
          <a:p>
            <a:r>
              <a:rPr lang="en-US" b="1" dirty="0"/>
              <a:t>3.To add a column in a table:</a:t>
            </a:r>
          </a:p>
        </p:txBody>
      </p:sp>
      <p:sp>
        <p:nvSpPr>
          <p:cNvPr id="26" name="Rectangle 25"/>
          <p:cNvSpPr/>
          <p:nvPr/>
        </p:nvSpPr>
        <p:spPr>
          <a:xfrm>
            <a:off x="1808859" y="5205562"/>
            <a:ext cx="6096000" cy="646331"/>
          </a:xfrm>
          <a:prstGeom prst="rect">
            <a:avLst/>
          </a:prstGeom>
        </p:spPr>
        <p:txBody>
          <a:bodyPr>
            <a:spAutoFit/>
          </a:bodyPr>
          <a:lstStyle/>
          <a:p>
            <a:r>
              <a:rPr lang="en-US" b="1" dirty="0">
                <a:solidFill>
                  <a:schemeClr val="accent1">
                    <a:lumMod val="50000"/>
                  </a:schemeClr>
                </a:solidFill>
              </a:rPr>
              <a:t>ALTER TABLE </a:t>
            </a:r>
            <a:r>
              <a:rPr lang="en-US" b="1" dirty="0" err="1">
                <a:solidFill>
                  <a:schemeClr val="accent1">
                    <a:lumMod val="50000"/>
                  </a:schemeClr>
                </a:solidFill>
              </a:rPr>
              <a:t>table_name</a:t>
            </a:r>
            <a:r>
              <a:rPr lang="en-US" b="1" dirty="0">
                <a:solidFill>
                  <a:schemeClr val="accent1">
                    <a:lumMod val="50000"/>
                  </a:schemeClr>
                </a:solidFill>
              </a:rPr>
              <a:t/>
            </a:r>
            <a:br>
              <a:rPr lang="en-US" b="1" dirty="0">
                <a:solidFill>
                  <a:schemeClr val="accent1">
                    <a:lumMod val="50000"/>
                  </a:schemeClr>
                </a:solidFill>
              </a:rPr>
            </a:br>
            <a:r>
              <a:rPr lang="en-US" b="1" dirty="0">
                <a:solidFill>
                  <a:schemeClr val="accent1">
                    <a:lumMod val="50000"/>
                  </a:schemeClr>
                </a:solidFill>
              </a:rPr>
              <a:t>ADD </a:t>
            </a:r>
            <a:r>
              <a:rPr lang="en-US" b="1" dirty="0" err="1">
                <a:solidFill>
                  <a:schemeClr val="accent1">
                    <a:lumMod val="50000"/>
                  </a:schemeClr>
                </a:solidFill>
              </a:rPr>
              <a:t>column_name</a:t>
            </a:r>
            <a:r>
              <a:rPr lang="en-US" b="1" dirty="0">
                <a:solidFill>
                  <a:schemeClr val="accent1">
                    <a:lumMod val="50000"/>
                  </a:schemeClr>
                </a:solidFill>
              </a:rPr>
              <a:t> </a:t>
            </a:r>
            <a:r>
              <a:rPr lang="en-US" b="1" dirty="0" err="1">
                <a:solidFill>
                  <a:schemeClr val="accent1">
                    <a:lumMod val="50000"/>
                  </a:schemeClr>
                </a:solidFill>
              </a:rPr>
              <a:t>datatype</a:t>
            </a:r>
            <a:r>
              <a:rPr lang="en-US" b="1" dirty="0">
                <a:solidFill>
                  <a:schemeClr val="accent1">
                    <a:lumMod val="50000"/>
                  </a:schemeClr>
                </a:solidFill>
              </a:rPr>
              <a:t> </a:t>
            </a:r>
          </a:p>
        </p:txBody>
      </p:sp>
    </p:spTree>
    <p:extLst>
      <p:ext uri="{BB962C8B-B14F-4D97-AF65-F5344CB8AC3E}">
        <p14:creationId xmlns:p14="http://schemas.microsoft.com/office/powerpoint/2010/main" val="24726726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smtClean="0">
                <a:latin typeface="Palladio Uralic"/>
                <a:cs typeface="Palladio Uralic"/>
              </a:rPr>
              <a:t>SQL VIEW</a:t>
            </a:r>
            <a:endParaRPr lang="en-US" sz="8000" b="1" dirty="0"/>
          </a:p>
        </p:txBody>
      </p:sp>
    </p:spTree>
    <p:extLst>
      <p:ext uri="{BB962C8B-B14F-4D97-AF65-F5344CB8AC3E}">
        <p14:creationId xmlns:p14="http://schemas.microsoft.com/office/powerpoint/2010/main" val="8391498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SQL VIEWS</a:t>
            </a:r>
            <a:endParaRPr lang="en-US" b="1" dirty="0"/>
          </a:p>
        </p:txBody>
      </p:sp>
      <p:sp>
        <p:nvSpPr>
          <p:cNvPr id="3" name="Content Placeholder 2"/>
          <p:cNvSpPr>
            <a:spLocks noGrp="1"/>
          </p:cNvSpPr>
          <p:nvPr>
            <p:ph idx="1"/>
          </p:nvPr>
        </p:nvSpPr>
        <p:spPr>
          <a:xfrm>
            <a:off x="847571" y="2290272"/>
            <a:ext cx="10753725" cy="3537959"/>
          </a:xfrm>
        </p:spPr>
        <p:txBody>
          <a:bodyPr>
            <a:normAutofit/>
          </a:bodyPr>
          <a:lstStyle/>
          <a:p>
            <a:pPr lvl="1">
              <a:lnSpc>
                <a:spcPct val="150000"/>
              </a:lnSpc>
              <a:buFont typeface="Wingdings" panose="05000000000000000000" pitchFamily="2" charset="2"/>
              <a:buChar char="q"/>
            </a:pPr>
            <a:r>
              <a:rPr lang="en-US" sz="1800" dirty="0">
                <a:latin typeface="-apple-system"/>
              </a:rPr>
              <a:t>A view is a virtual table that is made up of selected columns from one or more tables</a:t>
            </a:r>
            <a:r>
              <a:rPr lang="en-US" sz="1800" dirty="0" smtClean="0">
                <a:latin typeface="-apple-system"/>
              </a:rPr>
              <a:t>.</a:t>
            </a:r>
          </a:p>
          <a:p>
            <a:pPr lvl="1">
              <a:lnSpc>
                <a:spcPct val="150000"/>
              </a:lnSpc>
              <a:buFont typeface="Wingdings" panose="05000000000000000000" pitchFamily="2" charset="2"/>
              <a:buChar char="q"/>
            </a:pPr>
            <a:r>
              <a:rPr lang="en-US" sz="1800" dirty="0">
                <a:latin typeface="-apple-system"/>
              </a:rPr>
              <a:t>The tables from which the view is created are referred to as base tables. </a:t>
            </a:r>
            <a:endParaRPr lang="en-US" sz="1800" dirty="0" smtClean="0">
              <a:latin typeface="-apple-system"/>
            </a:endParaRPr>
          </a:p>
          <a:p>
            <a:pPr lvl="1">
              <a:lnSpc>
                <a:spcPct val="150000"/>
              </a:lnSpc>
              <a:buFont typeface="Wingdings" panose="05000000000000000000" pitchFamily="2" charset="2"/>
              <a:buChar char="q"/>
            </a:pPr>
            <a:r>
              <a:rPr lang="en-US" sz="1800" dirty="0">
                <a:latin typeface="-apple-system"/>
              </a:rPr>
              <a:t>These base tables can be from different databases. </a:t>
            </a:r>
            <a:endParaRPr lang="en-US" sz="1800" dirty="0" smtClean="0">
              <a:latin typeface="-apple-system"/>
            </a:endParaRPr>
          </a:p>
          <a:p>
            <a:pPr lvl="1">
              <a:lnSpc>
                <a:spcPct val="150000"/>
              </a:lnSpc>
              <a:buFont typeface="Wingdings" panose="05000000000000000000" pitchFamily="2" charset="2"/>
              <a:buChar char="q"/>
            </a:pPr>
            <a:r>
              <a:rPr lang="en-US" sz="1800" dirty="0" smtClean="0">
                <a:latin typeface="-apple-system"/>
              </a:rPr>
              <a:t>A </a:t>
            </a:r>
            <a:r>
              <a:rPr lang="en-US" sz="1800" dirty="0">
                <a:latin typeface="-apple-system"/>
              </a:rPr>
              <a:t>view can also include columns from other views created in the same or a different database. </a:t>
            </a:r>
            <a:endParaRPr lang="en-US" sz="1800" dirty="0" smtClean="0">
              <a:latin typeface="-apple-system"/>
            </a:endParaRPr>
          </a:p>
          <a:p>
            <a:pPr lvl="1">
              <a:lnSpc>
                <a:spcPct val="150000"/>
              </a:lnSpc>
              <a:buFont typeface="Wingdings" panose="05000000000000000000" pitchFamily="2" charset="2"/>
              <a:buChar char="q"/>
            </a:pPr>
            <a:r>
              <a:rPr lang="en-US" sz="1800" dirty="0" smtClean="0">
                <a:latin typeface="-apple-system"/>
              </a:rPr>
              <a:t>A </a:t>
            </a:r>
            <a:r>
              <a:rPr lang="en-US" sz="1800" dirty="0">
                <a:latin typeface="-apple-system"/>
              </a:rPr>
              <a:t>view can have a maximum of 1024 columns. </a:t>
            </a:r>
            <a:endParaRPr lang="en-US" sz="1800" dirty="0" smtClean="0">
              <a:latin typeface="-apple-system"/>
            </a:endParaRPr>
          </a:p>
          <a:p>
            <a:pPr lvl="1">
              <a:lnSpc>
                <a:spcPct val="150000"/>
              </a:lnSpc>
              <a:buFont typeface="Wingdings" panose="05000000000000000000" pitchFamily="2" charset="2"/>
              <a:buChar char="q"/>
            </a:pPr>
            <a:r>
              <a:rPr lang="en-US" sz="1800" dirty="0" smtClean="0">
                <a:latin typeface="-apple-system"/>
              </a:rPr>
              <a:t>The </a:t>
            </a:r>
            <a:r>
              <a:rPr lang="en-US" sz="1800" dirty="0">
                <a:latin typeface="-apple-system"/>
              </a:rPr>
              <a:t>data inside the view comes from the base tables that are referenced in the view definition. </a:t>
            </a:r>
            <a:endParaRPr lang="en-US" sz="1800" dirty="0" smtClean="0">
              <a:latin typeface="-apple-system"/>
            </a:endParaRPr>
          </a:p>
          <a:p>
            <a:pPr lvl="1">
              <a:lnSpc>
                <a:spcPct val="150000"/>
              </a:lnSpc>
              <a:buFont typeface="Wingdings" panose="05000000000000000000" pitchFamily="2" charset="2"/>
              <a:buChar char="q"/>
            </a:pPr>
            <a:r>
              <a:rPr lang="en-US" sz="1800" dirty="0" smtClean="0">
                <a:latin typeface="-apple-system"/>
              </a:rPr>
              <a:t>The </a:t>
            </a:r>
            <a:r>
              <a:rPr lang="en-US" sz="1800" dirty="0">
                <a:latin typeface="-apple-system"/>
              </a:rPr>
              <a:t>rows and columns of views are created dynamically when the view is referenced. </a:t>
            </a:r>
          </a:p>
        </p:txBody>
      </p:sp>
    </p:spTree>
    <p:extLst>
      <p:ext uri="{BB962C8B-B14F-4D97-AF65-F5344CB8AC3E}">
        <p14:creationId xmlns:p14="http://schemas.microsoft.com/office/powerpoint/2010/main" val="15977380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SQL VIEW UNDERSTAND USING DIAGRAM</a:t>
            </a:r>
            <a:endParaRPr lang="en-US" b="1" dirty="0"/>
          </a:p>
        </p:txBody>
      </p:sp>
      <p:pic>
        <p:nvPicPr>
          <p:cNvPr id="4" name="Picture 3"/>
          <p:cNvPicPr>
            <a:picLocks noChangeAspect="1"/>
          </p:cNvPicPr>
          <p:nvPr/>
        </p:nvPicPr>
        <p:blipFill>
          <a:blip r:embed="rId2"/>
          <a:stretch>
            <a:fillRect/>
          </a:stretch>
        </p:blipFill>
        <p:spPr>
          <a:xfrm>
            <a:off x="1343023" y="2576112"/>
            <a:ext cx="9401175" cy="3790950"/>
          </a:xfrm>
          <a:prstGeom prst="rect">
            <a:avLst/>
          </a:prstGeom>
        </p:spPr>
      </p:pic>
      <p:pic>
        <p:nvPicPr>
          <p:cNvPr id="5" name="Picture 4"/>
          <p:cNvPicPr>
            <a:picLocks noChangeAspect="1"/>
          </p:cNvPicPr>
          <p:nvPr/>
        </p:nvPicPr>
        <p:blipFill>
          <a:blip r:embed="rId2"/>
          <a:stretch>
            <a:fillRect/>
          </a:stretch>
        </p:blipFill>
        <p:spPr>
          <a:xfrm>
            <a:off x="1555243" y="2480684"/>
            <a:ext cx="9401175" cy="3790950"/>
          </a:xfrm>
          <a:prstGeom prst="rect">
            <a:avLst/>
          </a:prstGeom>
        </p:spPr>
      </p:pic>
    </p:spTree>
    <p:extLst>
      <p:ext uri="{BB962C8B-B14F-4D97-AF65-F5344CB8AC3E}">
        <p14:creationId xmlns:p14="http://schemas.microsoft.com/office/powerpoint/2010/main" val="24939778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08976"/>
            <a:ext cx="10772775" cy="1004527"/>
          </a:xfrm>
        </p:spPr>
        <p:txBody>
          <a:bodyPr/>
          <a:lstStyle/>
          <a:p>
            <a:pPr algn="ctr"/>
            <a:r>
              <a:rPr lang="en-US" b="1" dirty="0" smtClean="0"/>
              <a:t>ADVANTAGES USING VIEWS</a:t>
            </a:r>
            <a:endParaRPr lang="en-US" b="1" dirty="0"/>
          </a:p>
        </p:txBody>
      </p:sp>
      <p:sp>
        <p:nvSpPr>
          <p:cNvPr id="5" name="Rectangle 4"/>
          <p:cNvSpPr/>
          <p:nvPr/>
        </p:nvSpPr>
        <p:spPr>
          <a:xfrm>
            <a:off x="897308" y="1213503"/>
            <a:ext cx="10648060" cy="5170646"/>
          </a:xfrm>
          <a:prstGeom prst="rect">
            <a:avLst/>
          </a:prstGeom>
        </p:spPr>
        <p:txBody>
          <a:bodyPr wrap="square">
            <a:spAutoFit/>
          </a:bodyPr>
          <a:lstStyle/>
          <a:p>
            <a:pPr fontAlgn="base"/>
            <a:r>
              <a:rPr lang="en-US" sz="2400" b="1" u="sng" dirty="0">
                <a:latin typeface="-apple-system"/>
              </a:rPr>
              <a:t>Simplify Queries</a:t>
            </a:r>
          </a:p>
          <a:p>
            <a:pPr fontAlgn="base"/>
            <a:endParaRPr lang="en-US" dirty="0" smtClean="0">
              <a:latin typeface="-apple-system"/>
            </a:endParaRPr>
          </a:p>
          <a:p>
            <a:pPr marL="285750" indent="-285750" fontAlgn="base">
              <a:buFont typeface="Wingdings" panose="05000000000000000000" pitchFamily="2" charset="2"/>
              <a:buChar char="q"/>
            </a:pPr>
            <a:r>
              <a:rPr lang="en-US" dirty="0" smtClean="0">
                <a:latin typeface="-apple-system"/>
              </a:rPr>
              <a:t>The </a:t>
            </a:r>
            <a:r>
              <a:rPr lang="en-US" dirty="0">
                <a:latin typeface="-apple-system"/>
              </a:rPr>
              <a:t>main advantage to using views is that they simplify your queries</a:t>
            </a:r>
            <a:r>
              <a:rPr lang="en-US" dirty="0" smtClean="0">
                <a:latin typeface="-apple-system"/>
              </a:rPr>
              <a:t>.</a:t>
            </a:r>
          </a:p>
          <a:p>
            <a:pPr marL="285750" indent="-285750" fontAlgn="base">
              <a:buFont typeface="Wingdings" panose="05000000000000000000" pitchFamily="2" charset="2"/>
              <a:buChar char="q"/>
            </a:pPr>
            <a:endParaRPr lang="en-US" dirty="0">
              <a:latin typeface="-apple-system"/>
            </a:endParaRPr>
          </a:p>
          <a:p>
            <a:pPr marL="285750" indent="-285750" fontAlgn="base">
              <a:buFont typeface="Wingdings" panose="05000000000000000000" pitchFamily="2" charset="2"/>
              <a:buChar char="q"/>
            </a:pPr>
            <a:r>
              <a:rPr lang="en-US" dirty="0">
                <a:latin typeface="-apple-system"/>
              </a:rPr>
              <a:t>As we learned above, views are just stored SQL statements. These statements can include, for example:</a:t>
            </a:r>
          </a:p>
          <a:p>
            <a:pPr marL="800100" lvl="1" indent="-342900" fontAlgn="base">
              <a:buFont typeface="Wingdings" panose="05000000000000000000" pitchFamily="2" charset="2"/>
              <a:buChar char="§"/>
            </a:pPr>
            <a:r>
              <a:rPr lang="en-US" dirty="0">
                <a:latin typeface="-apple-system"/>
              </a:rPr>
              <a:t>Selecting of different columns</a:t>
            </a:r>
          </a:p>
          <a:p>
            <a:pPr marL="800100" lvl="1" indent="-342900" fontAlgn="base">
              <a:buFont typeface="Wingdings" panose="05000000000000000000" pitchFamily="2" charset="2"/>
              <a:buChar char="§"/>
            </a:pPr>
            <a:r>
              <a:rPr lang="en-US" dirty="0">
                <a:latin typeface="-apple-system"/>
              </a:rPr>
              <a:t>Joins to other tables</a:t>
            </a:r>
          </a:p>
          <a:p>
            <a:pPr marL="800100" lvl="1" indent="-342900" fontAlgn="base">
              <a:buFont typeface="Wingdings" panose="05000000000000000000" pitchFamily="2" charset="2"/>
              <a:buChar char="§"/>
            </a:pPr>
            <a:r>
              <a:rPr lang="en-US" dirty="0">
                <a:latin typeface="-apple-system"/>
              </a:rPr>
              <a:t>Functions, including aggregate functions</a:t>
            </a:r>
          </a:p>
          <a:p>
            <a:pPr marL="800100" lvl="1" indent="-342900" fontAlgn="base">
              <a:buFont typeface="Wingdings" panose="05000000000000000000" pitchFamily="2" charset="2"/>
              <a:buChar char="§"/>
            </a:pPr>
            <a:r>
              <a:rPr lang="en-US" dirty="0">
                <a:latin typeface="-apple-system"/>
              </a:rPr>
              <a:t>WHERE clauses</a:t>
            </a:r>
          </a:p>
          <a:p>
            <a:pPr marL="800100" lvl="1" indent="-342900" fontAlgn="base">
              <a:buFont typeface="Wingdings" panose="05000000000000000000" pitchFamily="2" charset="2"/>
              <a:buChar char="§"/>
            </a:pPr>
            <a:r>
              <a:rPr lang="en-US" dirty="0">
                <a:latin typeface="-apple-system"/>
              </a:rPr>
              <a:t>GROUP BY and </a:t>
            </a:r>
            <a:r>
              <a:rPr lang="en-US" dirty="0" smtClean="0">
                <a:latin typeface="-apple-system"/>
              </a:rPr>
              <a:t>HAVING</a:t>
            </a:r>
          </a:p>
          <a:p>
            <a:pPr marL="1200150" lvl="2" indent="-285750" fontAlgn="base">
              <a:buFont typeface="Wingdings" panose="05000000000000000000" pitchFamily="2" charset="2"/>
              <a:buChar char="q"/>
            </a:pPr>
            <a:endParaRPr lang="en-US" dirty="0">
              <a:latin typeface="-apple-system"/>
            </a:endParaRPr>
          </a:p>
          <a:p>
            <a:pPr marL="285750" indent="-285750" fontAlgn="base">
              <a:buFont typeface="Wingdings" panose="05000000000000000000" pitchFamily="2" charset="2"/>
              <a:buChar char="q"/>
            </a:pPr>
            <a:r>
              <a:rPr lang="en-US" dirty="0">
                <a:latin typeface="-apple-system"/>
              </a:rPr>
              <a:t>So, if you have a complicated query or logic that’s used in many places, you can use a view to hold that logic. You can then query from that view whenever you need that data</a:t>
            </a:r>
            <a:r>
              <a:rPr lang="en-US" dirty="0" smtClean="0">
                <a:latin typeface="-apple-system"/>
              </a:rPr>
              <a:t>.</a:t>
            </a:r>
          </a:p>
          <a:p>
            <a:pPr marL="285750" indent="-285750" fontAlgn="base">
              <a:buFont typeface="Wingdings" panose="05000000000000000000" pitchFamily="2" charset="2"/>
              <a:buChar char="q"/>
            </a:pPr>
            <a:endParaRPr lang="en-US" dirty="0">
              <a:latin typeface="-apple-system"/>
            </a:endParaRPr>
          </a:p>
          <a:p>
            <a:pPr marL="285750" indent="-285750" fontAlgn="base">
              <a:buFont typeface="Wingdings" panose="05000000000000000000" pitchFamily="2" charset="2"/>
              <a:buChar char="q"/>
            </a:pPr>
            <a:r>
              <a:rPr lang="en-US" b="1" u="sng" dirty="0">
                <a:latin typeface="-apple-system"/>
              </a:rPr>
              <a:t>For </a:t>
            </a:r>
            <a:r>
              <a:rPr lang="en-US" b="1" u="sng" dirty="0" smtClean="0">
                <a:latin typeface="-apple-system"/>
              </a:rPr>
              <a:t>example</a:t>
            </a:r>
            <a:r>
              <a:rPr lang="en-US" dirty="0" smtClean="0">
                <a:latin typeface="-apple-system"/>
              </a:rPr>
              <a:t> </a:t>
            </a:r>
            <a:r>
              <a:rPr lang="en-US" b="1" dirty="0">
                <a:latin typeface="-apple-system"/>
              </a:rPr>
              <a:t>you can create a view that counts the number of orders and totals the order volume for all orders for each month. You can then query this view and limit by month to find the data you need for a specific month.</a:t>
            </a:r>
          </a:p>
        </p:txBody>
      </p:sp>
    </p:spTree>
    <p:extLst>
      <p:ext uri="{BB962C8B-B14F-4D97-AF65-F5344CB8AC3E}">
        <p14:creationId xmlns:p14="http://schemas.microsoft.com/office/powerpoint/2010/main" val="78257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55802"/>
          </a:xfrm>
        </p:spPr>
        <p:txBody>
          <a:bodyPr/>
          <a:lstStyle/>
          <a:p>
            <a:pPr algn="ctr"/>
            <a:r>
              <a:rPr lang="en-US" b="1" dirty="0"/>
              <a:t>ADVANTAGES USING VIEWS</a:t>
            </a:r>
            <a:endParaRPr lang="en-US" dirty="0"/>
          </a:p>
        </p:txBody>
      </p:sp>
      <p:sp>
        <p:nvSpPr>
          <p:cNvPr id="5" name="Rectangle 4"/>
          <p:cNvSpPr/>
          <p:nvPr/>
        </p:nvSpPr>
        <p:spPr>
          <a:xfrm>
            <a:off x="828140" y="1878198"/>
            <a:ext cx="10772774" cy="3231654"/>
          </a:xfrm>
          <a:prstGeom prst="rect">
            <a:avLst/>
          </a:prstGeom>
        </p:spPr>
        <p:txBody>
          <a:bodyPr wrap="square">
            <a:spAutoFit/>
          </a:bodyPr>
          <a:lstStyle/>
          <a:p>
            <a:pPr fontAlgn="base"/>
            <a:r>
              <a:rPr lang="en-US" sz="2400" b="1" u="sng" dirty="0">
                <a:latin typeface="-apple-system"/>
              </a:rPr>
              <a:t>Security</a:t>
            </a:r>
          </a:p>
          <a:p>
            <a:pPr fontAlgn="base"/>
            <a:endParaRPr lang="en-US" dirty="0" smtClean="0">
              <a:latin typeface="-apple-system"/>
            </a:endParaRPr>
          </a:p>
          <a:p>
            <a:pPr marL="285750" indent="-285750" fontAlgn="base">
              <a:buFont typeface="Wingdings" panose="05000000000000000000" pitchFamily="2" charset="2"/>
              <a:buChar char="q"/>
            </a:pPr>
            <a:r>
              <a:rPr lang="en-US" dirty="0" smtClean="0">
                <a:latin typeface="-apple-system"/>
              </a:rPr>
              <a:t>Another </a:t>
            </a:r>
            <a:r>
              <a:rPr lang="en-US" dirty="0">
                <a:latin typeface="-apple-system"/>
              </a:rPr>
              <a:t>benefit of using views is increased security. You can create a view that only selects certain columns from a table. Then, certain users, or applications, can be given access to this view rather than the entire table</a:t>
            </a:r>
            <a:r>
              <a:rPr lang="en-US" dirty="0" smtClean="0">
                <a:latin typeface="-apple-system"/>
              </a:rPr>
              <a:t>.</a:t>
            </a:r>
          </a:p>
          <a:p>
            <a:pPr marL="285750" indent="-285750" fontAlgn="base">
              <a:buFont typeface="Wingdings" panose="05000000000000000000" pitchFamily="2" charset="2"/>
              <a:buChar char="q"/>
            </a:pPr>
            <a:endParaRPr lang="en-US" dirty="0">
              <a:latin typeface="-apple-system"/>
            </a:endParaRPr>
          </a:p>
          <a:p>
            <a:pPr marL="285750" indent="-285750" fontAlgn="base">
              <a:buFont typeface="Wingdings" panose="05000000000000000000" pitchFamily="2" charset="2"/>
              <a:buChar char="q"/>
            </a:pPr>
            <a:r>
              <a:rPr lang="en-US" b="1" u="sng" dirty="0">
                <a:latin typeface="-apple-system"/>
              </a:rPr>
              <a:t>For example</a:t>
            </a:r>
            <a:r>
              <a:rPr lang="en-US" dirty="0">
                <a:latin typeface="-apple-system"/>
              </a:rPr>
              <a:t>, </a:t>
            </a:r>
            <a:r>
              <a:rPr lang="en-US" b="1" dirty="0">
                <a:latin typeface="-apple-system"/>
              </a:rPr>
              <a:t>you may have an employee table with salary information. You might not want all applications or users to see this salary information</a:t>
            </a:r>
            <a:r>
              <a:rPr lang="en-US" b="1" dirty="0" smtClean="0">
                <a:latin typeface="-apple-system"/>
              </a:rPr>
              <a:t>.</a:t>
            </a:r>
          </a:p>
          <a:p>
            <a:pPr marL="285750" indent="-285750" fontAlgn="base">
              <a:buFont typeface="Wingdings" panose="05000000000000000000" pitchFamily="2" charset="2"/>
              <a:buChar char="q"/>
            </a:pPr>
            <a:endParaRPr lang="en-US" dirty="0">
              <a:latin typeface="-apple-system"/>
            </a:endParaRPr>
          </a:p>
          <a:p>
            <a:pPr marL="285750" indent="-285750" fontAlgn="base">
              <a:buFont typeface="Wingdings" panose="05000000000000000000" pitchFamily="2" charset="2"/>
              <a:buChar char="q"/>
            </a:pPr>
            <a:r>
              <a:rPr lang="en-US" dirty="0">
                <a:latin typeface="-apple-system"/>
              </a:rPr>
              <a:t>So, you can create a view that selects all columns except for the salary columns, and then give access to that view to other users (and don’t give them access to the employee table).</a:t>
            </a:r>
          </a:p>
        </p:txBody>
      </p:sp>
    </p:spTree>
    <p:extLst>
      <p:ext uri="{BB962C8B-B14F-4D97-AF65-F5344CB8AC3E}">
        <p14:creationId xmlns:p14="http://schemas.microsoft.com/office/powerpoint/2010/main" val="1995869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84419" y="658204"/>
            <a:ext cx="9725114" cy="923330"/>
          </a:xfrm>
          <a:prstGeom prst="rect">
            <a:avLst/>
          </a:prstGeom>
        </p:spPr>
        <p:txBody>
          <a:bodyPr wrap="square">
            <a:spAutoFit/>
          </a:bodyPr>
          <a:lstStyle/>
          <a:p>
            <a:pPr fontAlgn="base"/>
            <a:r>
              <a:rPr lang="en-US" dirty="0">
                <a:solidFill>
                  <a:srgbClr val="212529"/>
                </a:solidFill>
                <a:latin typeface="-apple-system"/>
              </a:rPr>
              <a:t>This means when they query the employee view, they won’t see the salary information.</a:t>
            </a:r>
          </a:p>
          <a:p>
            <a:r>
              <a:rPr lang="en-US" dirty="0"/>
              <a:t/>
            </a:r>
            <a:br>
              <a:rPr lang="en-US" dirty="0"/>
            </a:br>
            <a:endParaRPr lang="en-US" dirty="0"/>
          </a:p>
        </p:txBody>
      </p:sp>
      <p:pic>
        <p:nvPicPr>
          <p:cNvPr id="7" name="Picture 6"/>
          <p:cNvPicPr>
            <a:picLocks noChangeAspect="1"/>
          </p:cNvPicPr>
          <p:nvPr/>
        </p:nvPicPr>
        <p:blipFill>
          <a:blip r:embed="rId2"/>
          <a:stretch>
            <a:fillRect/>
          </a:stretch>
        </p:blipFill>
        <p:spPr>
          <a:xfrm>
            <a:off x="2854295" y="1743341"/>
            <a:ext cx="6298829" cy="4362005"/>
          </a:xfrm>
          <a:prstGeom prst="rect">
            <a:avLst/>
          </a:prstGeom>
        </p:spPr>
      </p:pic>
    </p:spTree>
    <p:extLst>
      <p:ext uri="{BB962C8B-B14F-4D97-AF65-F5344CB8AC3E}">
        <p14:creationId xmlns:p14="http://schemas.microsoft.com/office/powerpoint/2010/main" val="36777757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64347"/>
          </a:xfrm>
        </p:spPr>
        <p:txBody>
          <a:bodyPr/>
          <a:lstStyle/>
          <a:p>
            <a:pPr algn="ctr"/>
            <a:r>
              <a:rPr lang="en-US" b="1" dirty="0" smtClean="0"/>
              <a:t>CREATE VIEW</a:t>
            </a:r>
            <a:endParaRPr lang="en-US" b="1" dirty="0"/>
          </a:p>
        </p:txBody>
      </p:sp>
      <p:sp>
        <p:nvSpPr>
          <p:cNvPr id="4" name="Rectangle 3"/>
          <p:cNvSpPr/>
          <p:nvPr/>
        </p:nvSpPr>
        <p:spPr>
          <a:xfrm>
            <a:off x="1108102" y="1644504"/>
            <a:ext cx="10548361" cy="2031325"/>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A view is created using the </a:t>
            </a:r>
            <a:r>
              <a:rPr lang="en-US" b="1" dirty="0">
                <a:latin typeface="-apple-system"/>
              </a:rPr>
              <a:t>CREATE VIEW </a:t>
            </a:r>
            <a:r>
              <a:rPr lang="en-US" dirty="0">
                <a:latin typeface="-apple-system"/>
              </a:rPr>
              <a:t>statement and it can be created only in the current </a:t>
            </a:r>
            <a:r>
              <a:rPr lang="en-US" dirty="0" smtClean="0">
                <a:latin typeface="-apple-system"/>
              </a:rPr>
              <a:t>database.</a:t>
            </a:r>
          </a:p>
          <a:p>
            <a:pPr marL="285750" indent="-285750">
              <a:buFont typeface="Wingdings" panose="05000000000000000000" pitchFamily="2" charset="2"/>
              <a:buChar char="q"/>
            </a:pPr>
            <a:endParaRPr lang="en-US" dirty="0" smtClean="0">
              <a:latin typeface="-apple-system"/>
            </a:endParaRPr>
          </a:p>
          <a:p>
            <a:pPr marL="285750" indent="-285750">
              <a:buFont typeface="Wingdings" panose="05000000000000000000" pitchFamily="2" charset="2"/>
              <a:buChar char="q"/>
            </a:pPr>
            <a:r>
              <a:rPr lang="en-US" dirty="0">
                <a:latin typeface="-apple-system"/>
              </a:rPr>
              <a:t>SQL Server verifies the existence of objects that are referenced in the view definition</a:t>
            </a:r>
            <a:r>
              <a:rPr lang="en-US" dirty="0" smtClean="0">
                <a:latin typeface="-apple-system"/>
              </a:rPr>
              <a:t>.</a:t>
            </a:r>
          </a:p>
          <a:p>
            <a:pPr marL="285750" indent="-285750">
              <a:buFont typeface="Wingdings" panose="05000000000000000000" pitchFamily="2" charset="2"/>
              <a:buChar char="q"/>
            </a:pPr>
            <a:endParaRPr lang="en-US" dirty="0" smtClean="0">
              <a:latin typeface="-apple-system"/>
            </a:endParaRPr>
          </a:p>
          <a:p>
            <a:pPr marL="285750" indent="-285750">
              <a:buFont typeface="Wingdings" panose="05000000000000000000" pitchFamily="2" charset="2"/>
              <a:buChar char="q"/>
            </a:pPr>
            <a:r>
              <a:rPr lang="en-US" dirty="0">
                <a:latin typeface="-apple-system"/>
              </a:rPr>
              <a:t>The syntax used to create a view is as follows</a:t>
            </a:r>
            <a:r>
              <a:rPr lang="en-US" dirty="0" smtClean="0">
                <a:latin typeface="-apple-system"/>
              </a:rPr>
              <a:t>:</a:t>
            </a:r>
          </a:p>
          <a:p>
            <a:endParaRPr lang="en-US" dirty="0"/>
          </a:p>
        </p:txBody>
      </p:sp>
      <p:sp>
        <p:nvSpPr>
          <p:cNvPr id="5" name="Rectangle 4"/>
          <p:cNvSpPr/>
          <p:nvPr/>
        </p:nvSpPr>
        <p:spPr>
          <a:xfrm>
            <a:off x="3535110" y="3756453"/>
            <a:ext cx="6096000" cy="1200329"/>
          </a:xfrm>
          <a:prstGeom prst="rect">
            <a:avLst/>
          </a:prstGeom>
        </p:spPr>
        <p:txBody>
          <a:bodyPr>
            <a:spAutoFit/>
          </a:bodyPr>
          <a:lstStyle/>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VIEW</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view_name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AS</a:t>
            </a:r>
            <a:r>
              <a:rPr lang="en-US" dirty="0"/>
              <a:t/>
            </a:r>
            <a:br>
              <a:rPr lang="en-US" dirty="0"/>
            </a:br>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column2</a:t>
            </a:r>
            <a:r>
              <a:rPr lang="en-US" dirty="0">
                <a:solidFill>
                  <a:srgbClr val="000000"/>
                </a:solidFill>
                <a:latin typeface="Consolas" panose="020B0609020204030204" pitchFamily="49" charset="0"/>
              </a:rPr>
              <a:t>, ...</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condition</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9699258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smtClean="0">
                <a:latin typeface="Palladio Uralic"/>
                <a:cs typeface="Palladio Uralic"/>
              </a:rPr>
              <a:t>EXAMPLE OF SQL VIEWS</a:t>
            </a:r>
            <a:endParaRPr lang="en-US" sz="8000" b="1" dirty="0"/>
          </a:p>
        </p:txBody>
      </p:sp>
    </p:spTree>
    <p:extLst>
      <p:ext uri="{BB962C8B-B14F-4D97-AF65-F5344CB8AC3E}">
        <p14:creationId xmlns:p14="http://schemas.microsoft.com/office/powerpoint/2010/main" val="2456726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557" y="657895"/>
            <a:ext cx="11381459" cy="1477328"/>
          </a:xfrm>
          <a:prstGeom prst="rect">
            <a:avLst/>
          </a:prstGeom>
        </p:spPr>
        <p:txBody>
          <a:bodyPr wrap="square">
            <a:spAutoFit/>
          </a:bodyPr>
          <a:lstStyle/>
          <a:p>
            <a:endParaRPr lang="en-US" b="1" u="sng" dirty="0" smtClean="0">
              <a:solidFill>
                <a:srgbClr val="212529"/>
              </a:solidFill>
              <a:latin typeface="-apple-system"/>
            </a:endParaRPr>
          </a:p>
          <a:p>
            <a:r>
              <a:rPr lang="en-US" b="1" u="sng" dirty="0" smtClean="0">
                <a:solidFill>
                  <a:srgbClr val="212529"/>
                </a:solidFill>
                <a:latin typeface="-apple-system"/>
              </a:rPr>
              <a:t>FOR EXAMPLE</a:t>
            </a:r>
          </a:p>
          <a:p>
            <a:endParaRPr lang="en-US" b="1" u="sng" dirty="0" smtClean="0">
              <a:solidFill>
                <a:srgbClr val="212529"/>
              </a:solidFill>
              <a:latin typeface="-apple-system"/>
            </a:endParaRPr>
          </a:p>
          <a:p>
            <a:r>
              <a:rPr lang="en-US" dirty="0" smtClean="0">
                <a:solidFill>
                  <a:srgbClr val="212529"/>
                </a:solidFill>
                <a:latin typeface="-apple-system"/>
              </a:rPr>
              <a:t>create </a:t>
            </a:r>
            <a:r>
              <a:rPr lang="en-US" dirty="0">
                <a:solidFill>
                  <a:srgbClr val="212529"/>
                </a:solidFill>
                <a:latin typeface="-apple-system"/>
              </a:rPr>
              <a:t>a view on the employee table that shows all employee data except for the salary column. This way, only certain users can access the full table, and everyone else can access the view.</a:t>
            </a:r>
            <a:endParaRPr lang="en-US" dirty="0"/>
          </a:p>
        </p:txBody>
      </p:sp>
      <p:pic>
        <p:nvPicPr>
          <p:cNvPr id="5" name="Picture 4"/>
          <p:cNvPicPr>
            <a:picLocks noChangeAspect="1"/>
          </p:cNvPicPr>
          <p:nvPr/>
        </p:nvPicPr>
        <p:blipFill>
          <a:blip r:embed="rId2"/>
          <a:stretch>
            <a:fillRect/>
          </a:stretch>
        </p:blipFill>
        <p:spPr>
          <a:xfrm>
            <a:off x="541055" y="3563394"/>
            <a:ext cx="4936799" cy="3012794"/>
          </a:xfrm>
          <a:prstGeom prst="rect">
            <a:avLst/>
          </a:prstGeom>
        </p:spPr>
      </p:pic>
      <p:sp>
        <p:nvSpPr>
          <p:cNvPr id="6" name="TextBox 5"/>
          <p:cNvSpPr txBox="1"/>
          <p:nvPr/>
        </p:nvSpPr>
        <p:spPr>
          <a:xfrm>
            <a:off x="541055" y="2811567"/>
            <a:ext cx="1974078" cy="369332"/>
          </a:xfrm>
          <a:prstGeom prst="rect">
            <a:avLst/>
          </a:prstGeom>
          <a:noFill/>
        </p:spPr>
        <p:txBody>
          <a:bodyPr wrap="square" rtlCol="0">
            <a:spAutoFit/>
          </a:bodyPr>
          <a:lstStyle/>
          <a:p>
            <a:r>
              <a:rPr lang="en-US" b="1" dirty="0" smtClean="0">
                <a:latin typeface="-apple-system"/>
              </a:rPr>
              <a:t>Employee Table</a:t>
            </a:r>
            <a:endParaRPr lang="en-US" b="1" dirty="0">
              <a:latin typeface="-apple-system"/>
            </a:endParaRPr>
          </a:p>
        </p:txBody>
      </p:sp>
      <p:sp>
        <p:nvSpPr>
          <p:cNvPr id="7" name="Rectangle 6"/>
          <p:cNvSpPr/>
          <p:nvPr/>
        </p:nvSpPr>
        <p:spPr>
          <a:xfrm>
            <a:off x="6115939" y="2305595"/>
            <a:ext cx="5737077" cy="1477328"/>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vwEmployee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EmpID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EmpName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Gender</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phone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city</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Email</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Hiredate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Employee</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vwEmployee</a:t>
            </a:r>
            <a:endParaRPr lang="en-US" dirty="0"/>
          </a:p>
        </p:txBody>
      </p:sp>
      <p:pic>
        <p:nvPicPr>
          <p:cNvPr id="8" name="Picture 7"/>
          <p:cNvPicPr>
            <a:picLocks noChangeAspect="1"/>
          </p:cNvPicPr>
          <p:nvPr/>
        </p:nvPicPr>
        <p:blipFill>
          <a:blip r:embed="rId3"/>
          <a:stretch>
            <a:fillRect/>
          </a:stretch>
        </p:blipFill>
        <p:spPr>
          <a:xfrm>
            <a:off x="6212793" y="4292169"/>
            <a:ext cx="5640223" cy="2409825"/>
          </a:xfrm>
          <a:prstGeom prst="rect">
            <a:avLst/>
          </a:prstGeom>
        </p:spPr>
      </p:pic>
      <p:sp>
        <p:nvSpPr>
          <p:cNvPr id="9" name="TextBox 8"/>
          <p:cNvSpPr txBox="1"/>
          <p:nvPr/>
        </p:nvSpPr>
        <p:spPr>
          <a:xfrm>
            <a:off x="6162286" y="3857243"/>
            <a:ext cx="2622791" cy="369332"/>
          </a:xfrm>
          <a:prstGeom prst="rect">
            <a:avLst/>
          </a:prstGeom>
          <a:noFill/>
        </p:spPr>
        <p:txBody>
          <a:bodyPr wrap="square" rtlCol="0">
            <a:spAutoFit/>
          </a:bodyPr>
          <a:lstStyle/>
          <a:p>
            <a:r>
              <a:rPr lang="en-US" b="1" dirty="0" smtClean="0">
                <a:latin typeface="-apple-system"/>
              </a:rPr>
              <a:t>View Employee Table</a:t>
            </a:r>
            <a:endParaRPr lang="en-US" b="1" dirty="0">
              <a:latin typeface="-apple-system"/>
            </a:endParaRPr>
          </a:p>
        </p:txBody>
      </p:sp>
      <p:sp>
        <p:nvSpPr>
          <p:cNvPr id="10" name="Rectangle 9"/>
          <p:cNvSpPr/>
          <p:nvPr/>
        </p:nvSpPr>
        <p:spPr>
          <a:xfrm>
            <a:off x="471557" y="288563"/>
            <a:ext cx="3976601" cy="461665"/>
          </a:xfrm>
          <a:prstGeom prst="rect">
            <a:avLst/>
          </a:prstGeom>
        </p:spPr>
        <p:txBody>
          <a:bodyPr wrap="none">
            <a:spAutoFit/>
          </a:bodyPr>
          <a:lstStyle/>
          <a:p>
            <a:pPr fontAlgn="base"/>
            <a:r>
              <a:rPr lang="en-US" sz="2400" b="1" u="sng" dirty="0">
                <a:latin typeface="-apple-system"/>
              </a:rPr>
              <a:t>Create a View for Security</a:t>
            </a:r>
            <a:endParaRPr lang="en-US" sz="2400" b="1" i="0" u="sng" dirty="0">
              <a:effectLst/>
              <a:latin typeface="-apple-system"/>
            </a:endParaRPr>
          </a:p>
        </p:txBody>
      </p:sp>
    </p:spTree>
    <p:extLst>
      <p:ext uri="{BB962C8B-B14F-4D97-AF65-F5344CB8AC3E}">
        <p14:creationId xmlns:p14="http://schemas.microsoft.com/office/powerpoint/2010/main" val="2395880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9615" y="747196"/>
            <a:ext cx="9191136" cy="369332"/>
          </a:xfrm>
          <a:prstGeom prst="rect">
            <a:avLst/>
          </a:prstGeom>
        </p:spPr>
        <p:txBody>
          <a:bodyPr wrap="square">
            <a:spAutoFit/>
          </a:bodyPr>
          <a:lstStyle/>
          <a:p>
            <a:r>
              <a:rPr lang="en-US" dirty="0">
                <a:solidFill>
                  <a:srgbClr val="212529"/>
                </a:solidFill>
                <a:latin typeface="-apple-system"/>
              </a:rPr>
              <a:t>create a view that shows all employee and department information in the one view.</a:t>
            </a:r>
            <a:endParaRPr lang="en-US" dirty="0"/>
          </a:p>
        </p:txBody>
      </p:sp>
      <p:sp>
        <p:nvSpPr>
          <p:cNvPr id="6" name="Rectangle 5"/>
          <p:cNvSpPr/>
          <p:nvPr/>
        </p:nvSpPr>
        <p:spPr>
          <a:xfrm>
            <a:off x="5577555" y="1387842"/>
            <a:ext cx="6096000" cy="2031325"/>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vwEmpDep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EmpName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Gender</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phone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city</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Email</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Hiredate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depid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Department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Employee e </a:t>
            </a:r>
            <a:r>
              <a:rPr lang="en-US" dirty="0">
                <a:solidFill>
                  <a:srgbClr val="808080"/>
                </a:solidFill>
                <a:latin typeface="Consolas" panose="020B0609020204030204" pitchFamily="49" charset="0"/>
              </a:rPr>
              <a:t>Inner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Department d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Emp_ID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vwEmpDep</a:t>
            </a:r>
            <a:endParaRPr lang="en-US" dirty="0"/>
          </a:p>
        </p:txBody>
      </p:sp>
      <p:pic>
        <p:nvPicPr>
          <p:cNvPr id="7" name="Picture 6"/>
          <p:cNvPicPr>
            <a:picLocks noChangeAspect="1"/>
          </p:cNvPicPr>
          <p:nvPr/>
        </p:nvPicPr>
        <p:blipFill>
          <a:blip r:embed="rId2"/>
          <a:stretch>
            <a:fillRect/>
          </a:stretch>
        </p:blipFill>
        <p:spPr>
          <a:xfrm>
            <a:off x="5577555" y="4085112"/>
            <a:ext cx="6376453" cy="2447925"/>
          </a:xfrm>
          <a:prstGeom prst="rect">
            <a:avLst/>
          </a:prstGeom>
        </p:spPr>
      </p:pic>
      <p:sp>
        <p:nvSpPr>
          <p:cNvPr id="8" name="Rectangle 7"/>
          <p:cNvSpPr/>
          <p:nvPr/>
        </p:nvSpPr>
        <p:spPr>
          <a:xfrm>
            <a:off x="559615" y="245049"/>
            <a:ext cx="2515176" cy="461665"/>
          </a:xfrm>
          <a:prstGeom prst="rect">
            <a:avLst/>
          </a:prstGeom>
        </p:spPr>
        <p:txBody>
          <a:bodyPr wrap="none">
            <a:spAutoFit/>
          </a:bodyPr>
          <a:lstStyle/>
          <a:p>
            <a:pPr fontAlgn="base"/>
            <a:r>
              <a:rPr lang="en-US" sz="2400" b="1" u="sng" dirty="0" smtClean="0">
                <a:latin typeface="-apple-system"/>
              </a:rPr>
              <a:t>View With Joins</a:t>
            </a:r>
            <a:endParaRPr lang="en-US" sz="2400" b="1" i="0" u="sng" dirty="0">
              <a:effectLst/>
              <a:latin typeface="-apple-system"/>
            </a:endParaRPr>
          </a:p>
        </p:txBody>
      </p:sp>
      <p:pic>
        <p:nvPicPr>
          <p:cNvPr id="10" name="Picture 9"/>
          <p:cNvPicPr>
            <a:picLocks noChangeAspect="1"/>
          </p:cNvPicPr>
          <p:nvPr/>
        </p:nvPicPr>
        <p:blipFill>
          <a:blip r:embed="rId3"/>
          <a:stretch>
            <a:fillRect/>
          </a:stretch>
        </p:blipFill>
        <p:spPr>
          <a:xfrm>
            <a:off x="404323" y="2828455"/>
            <a:ext cx="4936799" cy="3012794"/>
          </a:xfrm>
          <a:prstGeom prst="rect">
            <a:avLst/>
          </a:prstGeom>
        </p:spPr>
      </p:pic>
      <p:sp>
        <p:nvSpPr>
          <p:cNvPr id="11" name="TextBox 10"/>
          <p:cNvSpPr txBox="1"/>
          <p:nvPr/>
        </p:nvSpPr>
        <p:spPr>
          <a:xfrm>
            <a:off x="404323" y="2333002"/>
            <a:ext cx="1974078" cy="369332"/>
          </a:xfrm>
          <a:prstGeom prst="rect">
            <a:avLst/>
          </a:prstGeom>
          <a:noFill/>
        </p:spPr>
        <p:txBody>
          <a:bodyPr wrap="square" rtlCol="0">
            <a:spAutoFit/>
          </a:bodyPr>
          <a:lstStyle/>
          <a:p>
            <a:r>
              <a:rPr lang="en-US" b="1" dirty="0" smtClean="0">
                <a:latin typeface="-apple-system"/>
              </a:rPr>
              <a:t>Employee Table</a:t>
            </a:r>
            <a:endParaRPr lang="en-US" b="1" dirty="0">
              <a:latin typeface="-apple-system"/>
            </a:endParaRPr>
          </a:p>
        </p:txBody>
      </p:sp>
      <p:sp>
        <p:nvSpPr>
          <p:cNvPr id="12" name="TextBox 11"/>
          <p:cNvSpPr txBox="1"/>
          <p:nvPr/>
        </p:nvSpPr>
        <p:spPr>
          <a:xfrm>
            <a:off x="5577555" y="3567473"/>
            <a:ext cx="5497795" cy="369332"/>
          </a:xfrm>
          <a:prstGeom prst="rect">
            <a:avLst/>
          </a:prstGeom>
          <a:noFill/>
        </p:spPr>
        <p:txBody>
          <a:bodyPr wrap="square" rtlCol="0">
            <a:spAutoFit/>
          </a:bodyPr>
          <a:lstStyle/>
          <a:p>
            <a:r>
              <a:rPr lang="en-US" b="1" dirty="0" smtClean="0">
                <a:latin typeface="-apple-system"/>
              </a:rPr>
              <a:t>View JOIN Employee AND DEPARTMEN Table</a:t>
            </a:r>
            <a:endParaRPr lang="en-US" b="1" dirty="0">
              <a:latin typeface="-apple-system"/>
            </a:endParaRPr>
          </a:p>
        </p:txBody>
      </p:sp>
    </p:spTree>
    <p:extLst>
      <p:ext uri="{BB962C8B-B14F-4D97-AF65-F5344CB8AC3E}">
        <p14:creationId xmlns:p14="http://schemas.microsoft.com/office/powerpoint/2010/main" val="181905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DROP COMMAND IN SQL</a:t>
            </a:r>
          </a:p>
        </p:txBody>
      </p:sp>
      <p:sp>
        <p:nvSpPr>
          <p:cNvPr id="3" name="Content Placeholder 2"/>
          <p:cNvSpPr>
            <a:spLocks noGrp="1"/>
          </p:cNvSpPr>
          <p:nvPr>
            <p:ph idx="1"/>
          </p:nvPr>
        </p:nvSpPr>
        <p:spPr/>
        <p:txBody>
          <a:bodyPr/>
          <a:lstStyle/>
          <a:p>
            <a:r>
              <a:rPr lang="en-US" dirty="0"/>
              <a:t>Drop command is used to remove an Object from a database. </a:t>
            </a:r>
          </a:p>
          <a:p>
            <a:r>
              <a:rPr lang="en-US" dirty="0"/>
              <a:t>When Drop Table command is used, it deletes all rows from that table, then removes the table from the database and removes all references to that table.</a:t>
            </a:r>
          </a:p>
          <a:p>
            <a:r>
              <a:rPr lang="en-US" b="1" dirty="0"/>
              <a:t>Syntax: </a:t>
            </a:r>
          </a:p>
          <a:p>
            <a:pPr marL="0" indent="0" algn="ctr">
              <a:buNone/>
            </a:pPr>
            <a:r>
              <a:rPr lang="en-US" b="1" dirty="0">
                <a:solidFill>
                  <a:schemeClr val="accent1">
                    <a:lumMod val="50000"/>
                  </a:schemeClr>
                </a:solidFill>
              </a:rPr>
              <a:t>DROP TABLE </a:t>
            </a:r>
            <a:r>
              <a:rPr lang="en-US" b="1" dirty="0" err="1">
                <a:solidFill>
                  <a:schemeClr val="accent1">
                    <a:lumMod val="50000"/>
                  </a:schemeClr>
                </a:solidFill>
              </a:rPr>
              <a:t>Table_Name</a:t>
            </a:r>
            <a:r>
              <a:rPr lang="en-US" b="1" dirty="0">
                <a:solidFill>
                  <a:schemeClr val="accent1">
                    <a:lumMod val="50000"/>
                  </a:schemeClr>
                </a:solidFill>
              </a:rPr>
              <a:t/>
            </a:r>
            <a:br>
              <a:rPr lang="en-US" b="1" dirty="0">
                <a:solidFill>
                  <a:schemeClr val="accent1">
                    <a:lumMod val="50000"/>
                  </a:schemeClr>
                </a:solidFill>
              </a:rPr>
            </a:br>
            <a:r>
              <a:rPr lang="en-US" b="1" dirty="0">
                <a:solidFill>
                  <a:schemeClr val="accent1">
                    <a:lumMod val="50000"/>
                  </a:schemeClr>
                </a:solidFill>
              </a:rPr>
              <a:t>Ex: DROP TABLE Department</a:t>
            </a:r>
          </a:p>
          <a:p>
            <a:endParaRPr lang="en-US" dirty="0"/>
          </a:p>
          <a:p>
            <a:pPr marL="0" indent="0">
              <a:buNone/>
            </a:pPr>
            <a:endParaRPr lang="en-US" dirty="0"/>
          </a:p>
        </p:txBody>
      </p:sp>
    </p:spTree>
    <p:extLst>
      <p:ext uri="{BB962C8B-B14F-4D97-AF65-F5344CB8AC3E}">
        <p14:creationId xmlns:p14="http://schemas.microsoft.com/office/powerpoint/2010/main" val="22925212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31" y="602083"/>
            <a:ext cx="10772775" cy="833611"/>
          </a:xfrm>
        </p:spPr>
        <p:txBody>
          <a:bodyPr/>
          <a:lstStyle/>
          <a:p>
            <a:r>
              <a:rPr lang="en-US" b="1" dirty="0" smtClean="0"/>
              <a:t>GUIDELINES AND RESTRICTION ON VIEW</a:t>
            </a:r>
            <a:endParaRPr lang="en-US" b="1" dirty="0"/>
          </a:p>
        </p:txBody>
      </p:sp>
      <p:sp>
        <p:nvSpPr>
          <p:cNvPr id="4" name="Rectangle 3"/>
          <p:cNvSpPr/>
          <p:nvPr/>
        </p:nvSpPr>
        <p:spPr>
          <a:xfrm>
            <a:off x="871671" y="1638916"/>
            <a:ext cx="10733517" cy="3831818"/>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dirty="0">
                <a:latin typeface="-apple-system"/>
              </a:rPr>
              <a:t>A view can be created using the CREATE VIEW command</a:t>
            </a:r>
            <a:r>
              <a:rPr lang="en-US" dirty="0" smtClean="0">
                <a:latin typeface="-apple-system"/>
              </a:rPr>
              <a:t>.</a:t>
            </a:r>
          </a:p>
          <a:p>
            <a:pPr marL="285750" indent="-285750">
              <a:lnSpc>
                <a:spcPct val="150000"/>
              </a:lnSpc>
              <a:buFont typeface="Wingdings" panose="05000000000000000000" pitchFamily="2" charset="2"/>
              <a:buChar char="q"/>
            </a:pPr>
            <a:r>
              <a:rPr lang="en-US" dirty="0" smtClean="0">
                <a:latin typeface="-apple-system"/>
              </a:rPr>
              <a:t> </a:t>
            </a:r>
            <a:r>
              <a:rPr lang="en-US" dirty="0">
                <a:latin typeface="-apple-system"/>
              </a:rPr>
              <a:t>View names must be unique and cannot be the same as the table names in the schema.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A </a:t>
            </a:r>
            <a:r>
              <a:rPr lang="en-US" dirty="0">
                <a:latin typeface="-apple-system"/>
              </a:rPr>
              <a:t>view cannot be created on temporary tables.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A </a:t>
            </a:r>
            <a:r>
              <a:rPr lang="en-US" dirty="0">
                <a:latin typeface="-apple-system"/>
              </a:rPr>
              <a:t>view cannot have a full-text index.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A </a:t>
            </a:r>
            <a:r>
              <a:rPr lang="en-US" dirty="0">
                <a:latin typeface="-apple-system"/>
              </a:rPr>
              <a:t>view cannot contain the DEFAULT definition.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The </a:t>
            </a:r>
            <a:r>
              <a:rPr lang="en-US" dirty="0">
                <a:latin typeface="-apple-system"/>
              </a:rPr>
              <a:t>CREATE VIEW statement can include the ORDER BY clause only if the TOP keyword is used.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Views </a:t>
            </a:r>
            <a:r>
              <a:rPr lang="en-US" dirty="0">
                <a:latin typeface="-apple-system"/>
              </a:rPr>
              <a:t>cannot reference more than 1024 columns. </a:t>
            </a:r>
            <a:endParaRPr lang="en-US" dirty="0" smtClean="0">
              <a:latin typeface="-apple-system"/>
            </a:endParaRPr>
          </a:p>
          <a:p>
            <a:pPr marL="285750" indent="-285750">
              <a:lnSpc>
                <a:spcPct val="150000"/>
              </a:lnSpc>
              <a:buFont typeface="Wingdings" panose="05000000000000000000" pitchFamily="2" charset="2"/>
              <a:buChar char="q"/>
            </a:pPr>
            <a:r>
              <a:rPr lang="en-US" dirty="0" smtClean="0">
                <a:latin typeface="-apple-system"/>
              </a:rPr>
              <a:t>The </a:t>
            </a:r>
            <a:r>
              <a:rPr lang="en-US" dirty="0">
                <a:latin typeface="-apple-system"/>
              </a:rPr>
              <a:t>CREATE VIEW statement cannot include the INTO keyword. The CREATE VIEW statement cannot be combined with other Transact-SQL statements in a single batch. </a:t>
            </a:r>
          </a:p>
        </p:txBody>
      </p:sp>
    </p:spTree>
    <p:extLst>
      <p:ext uri="{BB962C8B-B14F-4D97-AF65-F5344CB8AC3E}">
        <p14:creationId xmlns:p14="http://schemas.microsoft.com/office/powerpoint/2010/main" val="1413611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761" y="379892"/>
            <a:ext cx="10772775" cy="1658198"/>
          </a:xfrm>
        </p:spPr>
        <p:txBody>
          <a:bodyPr/>
          <a:lstStyle/>
          <a:p>
            <a:pPr algn="ctr"/>
            <a:r>
              <a:rPr lang="en-US" b="1" dirty="0" smtClean="0"/>
              <a:t>INSERT WITH VIEWS</a:t>
            </a:r>
            <a:endParaRPr lang="en-US" b="1" dirty="0"/>
          </a:p>
        </p:txBody>
      </p:sp>
      <p:sp>
        <p:nvSpPr>
          <p:cNvPr id="5" name="Rectangle 4"/>
          <p:cNvSpPr/>
          <p:nvPr/>
        </p:nvSpPr>
        <p:spPr>
          <a:xfrm>
            <a:off x="1059679" y="2136339"/>
            <a:ext cx="9972941" cy="3139321"/>
          </a:xfrm>
          <a:prstGeom prst="rect">
            <a:avLst/>
          </a:prstGeom>
        </p:spPr>
        <p:txBody>
          <a:bodyPr wrap="square">
            <a:spAutoFit/>
          </a:bodyPr>
          <a:lstStyle/>
          <a:p>
            <a:pPr marL="285750" indent="-285750">
              <a:buFont typeface="Wingdings" panose="05000000000000000000" pitchFamily="2" charset="2"/>
              <a:buChar char="Ø"/>
            </a:pPr>
            <a:r>
              <a:rPr lang="en-US" dirty="0">
                <a:latin typeface="-apple-system"/>
              </a:rPr>
              <a:t>The INSERT statement is used to add a new row to a table or a view. The value of column is automatically provided if</a:t>
            </a:r>
            <a:r>
              <a:rPr lang="en-US" dirty="0" smtClean="0">
                <a:latin typeface="-apple-system"/>
              </a:rPr>
              <a:t>:</a:t>
            </a:r>
          </a:p>
          <a:p>
            <a:endParaRPr lang="en-US" dirty="0">
              <a:latin typeface="-apple-system"/>
            </a:endParaRPr>
          </a:p>
          <a:p>
            <a:pPr marL="742950" lvl="1" indent="-285750">
              <a:buFont typeface="Wingdings" panose="05000000000000000000" pitchFamily="2" charset="2"/>
              <a:buChar char="q"/>
            </a:pPr>
            <a:r>
              <a:rPr lang="en-US" dirty="0">
                <a:latin typeface="-apple-system"/>
              </a:rPr>
              <a:t>The column has an IDENTITY property. </a:t>
            </a:r>
          </a:p>
          <a:p>
            <a:pPr marL="742950" lvl="1" indent="-285750">
              <a:buFont typeface="Wingdings" panose="05000000000000000000" pitchFamily="2" charset="2"/>
              <a:buChar char="q"/>
            </a:pPr>
            <a:r>
              <a:rPr lang="en-US" dirty="0">
                <a:latin typeface="-apple-system"/>
              </a:rPr>
              <a:t>The column has a default value specified. </a:t>
            </a:r>
          </a:p>
          <a:p>
            <a:pPr marL="742950" lvl="1" indent="-285750">
              <a:buFont typeface="Wingdings" panose="05000000000000000000" pitchFamily="2" charset="2"/>
              <a:buChar char="q"/>
            </a:pPr>
            <a:r>
              <a:rPr lang="en-US" dirty="0">
                <a:latin typeface="-apple-system"/>
              </a:rPr>
              <a:t>The column has a timestamp data type. </a:t>
            </a:r>
          </a:p>
          <a:p>
            <a:pPr marL="742950" lvl="1" indent="-285750">
              <a:buFont typeface="Wingdings" panose="05000000000000000000" pitchFamily="2" charset="2"/>
              <a:buChar char="q"/>
            </a:pPr>
            <a:r>
              <a:rPr lang="en-US" dirty="0">
                <a:latin typeface="-apple-system"/>
              </a:rPr>
              <a:t>The column takes null values. </a:t>
            </a:r>
          </a:p>
          <a:p>
            <a:pPr marL="742950" lvl="1" indent="-285750">
              <a:buFont typeface="Wingdings" panose="05000000000000000000" pitchFamily="2" charset="2"/>
              <a:buChar char="q"/>
            </a:pPr>
            <a:r>
              <a:rPr lang="en-US" dirty="0">
                <a:latin typeface="-apple-system"/>
              </a:rPr>
              <a:t>The column is a computed column</a:t>
            </a:r>
            <a:r>
              <a:rPr lang="en-US" dirty="0" smtClean="0">
                <a:latin typeface="-apple-system"/>
              </a:rPr>
              <a:t>.</a:t>
            </a:r>
          </a:p>
          <a:p>
            <a:pPr lvl="1"/>
            <a:endParaRPr lang="en-US" dirty="0">
              <a:latin typeface="-apple-system"/>
            </a:endParaRPr>
          </a:p>
          <a:p>
            <a:pPr marL="285750" indent="-285750">
              <a:buFont typeface="Wingdings" panose="05000000000000000000" pitchFamily="2" charset="2"/>
              <a:buChar char="Ø"/>
            </a:pPr>
            <a:r>
              <a:rPr lang="en-US" dirty="0">
                <a:latin typeface="-apple-system"/>
              </a:rPr>
              <a:t>While using the INSERT statement on a view, if any rules are violated, the record is not inserted. </a:t>
            </a:r>
          </a:p>
        </p:txBody>
      </p:sp>
    </p:spTree>
    <p:extLst>
      <p:ext uri="{BB962C8B-B14F-4D97-AF65-F5344CB8AC3E}">
        <p14:creationId xmlns:p14="http://schemas.microsoft.com/office/powerpoint/2010/main" val="955466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7606" y="157702"/>
            <a:ext cx="10772775" cy="739607"/>
          </a:xfrm>
        </p:spPr>
        <p:txBody>
          <a:bodyPr>
            <a:normAutofit fontScale="90000"/>
          </a:bodyPr>
          <a:lstStyle/>
          <a:p>
            <a:pPr algn="ctr"/>
            <a:r>
              <a:rPr lang="en-US" b="1" dirty="0" smtClean="0"/>
              <a:t>INSERT WITH VIEWS</a:t>
            </a:r>
            <a:endParaRPr lang="en-US" b="1" dirty="0"/>
          </a:p>
        </p:txBody>
      </p:sp>
      <p:sp>
        <p:nvSpPr>
          <p:cNvPr id="5" name="Rectangle 4"/>
          <p:cNvSpPr/>
          <p:nvPr/>
        </p:nvSpPr>
        <p:spPr>
          <a:xfrm>
            <a:off x="587992" y="1136914"/>
            <a:ext cx="1851789" cy="369332"/>
          </a:xfrm>
          <a:prstGeom prst="rect">
            <a:avLst/>
          </a:prstGeom>
        </p:spPr>
        <p:txBody>
          <a:bodyPr wrap="none">
            <a:spAutoFit/>
          </a:bodyPr>
          <a:lstStyle/>
          <a:p>
            <a:r>
              <a:rPr lang="en-US" b="1" u="sng" dirty="0">
                <a:solidFill>
                  <a:srgbClr val="212529"/>
                </a:solidFill>
                <a:latin typeface="-apple-system"/>
              </a:rPr>
              <a:t>FOR EXAMPLE</a:t>
            </a:r>
          </a:p>
        </p:txBody>
      </p:sp>
      <p:sp>
        <p:nvSpPr>
          <p:cNvPr id="6" name="TextBox 5"/>
          <p:cNvSpPr txBox="1"/>
          <p:nvPr/>
        </p:nvSpPr>
        <p:spPr>
          <a:xfrm>
            <a:off x="657606" y="1745851"/>
            <a:ext cx="2744868" cy="369332"/>
          </a:xfrm>
          <a:prstGeom prst="rect">
            <a:avLst/>
          </a:prstGeom>
          <a:noFill/>
        </p:spPr>
        <p:txBody>
          <a:bodyPr wrap="square" rtlCol="0">
            <a:spAutoFit/>
          </a:bodyPr>
          <a:lstStyle/>
          <a:p>
            <a:r>
              <a:rPr lang="en-US" b="1" dirty="0" smtClean="0">
                <a:latin typeface="-apple-system"/>
              </a:rPr>
              <a:t>Employee View Table</a:t>
            </a:r>
            <a:endParaRPr lang="en-US" b="1" dirty="0">
              <a:latin typeface="-apple-system"/>
            </a:endParaRPr>
          </a:p>
        </p:txBody>
      </p:sp>
      <p:pic>
        <p:nvPicPr>
          <p:cNvPr id="7" name="Picture 6"/>
          <p:cNvPicPr>
            <a:picLocks noChangeAspect="1"/>
          </p:cNvPicPr>
          <p:nvPr/>
        </p:nvPicPr>
        <p:blipFill>
          <a:blip r:embed="rId2"/>
          <a:stretch>
            <a:fillRect/>
          </a:stretch>
        </p:blipFill>
        <p:spPr>
          <a:xfrm>
            <a:off x="587992" y="2523189"/>
            <a:ext cx="4221621" cy="2409825"/>
          </a:xfrm>
          <a:prstGeom prst="rect">
            <a:avLst/>
          </a:prstGeom>
        </p:spPr>
      </p:pic>
      <p:sp>
        <p:nvSpPr>
          <p:cNvPr id="8" name="Rectangle 7"/>
          <p:cNvSpPr/>
          <p:nvPr/>
        </p:nvSpPr>
        <p:spPr>
          <a:xfrm>
            <a:off x="5496751" y="1773675"/>
            <a:ext cx="6096000" cy="923330"/>
          </a:xfrm>
          <a:prstGeom prst="rect">
            <a:avLst/>
          </a:prstGeom>
        </p:spPr>
        <p:txBody>
          <a:bodyPr>
            <a:spAutoFit/>
          </a:bodyPr>
          <a:lstStyle/>
          <a:p>
            <a:r>
              <a:rPr lang="en-US" dirty="0">
                <a:solidFill>
                  <a:srgbClr val="0000FF"/>
                </a:solidFill>
                <a:latin typeface="Consolas" panose="020B0609020204030204" pitchFamily="49" charset="0"/>
              </a:rPr>
              <a:t>insert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into</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vwEmployee</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EmpID</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EmpName</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Gender</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values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202</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'Fatima'</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'Female'</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'Karachi'</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p:txBody>
      </p:sp>
      <p:pic>
        <p:nvPicPr>
          <p:cNvPr id="9" name="Picture 8"/>
          <p:cNvPicPr>
            <a:picLocks noChangeAspect="1"/>
          </p:cNvPicPr>
          <p:nvPr/>
        </p:nvPicPr>
        <p:blipFill>
          <a:blip r:embed="rId3"/>
          <a:stretch>
            <a:fillRect/>
          </a:stretch>
        </p:blipFill>
        <p:spPr>
          <a:xfrm>
            <a:off x="5624938" y="2968278"/>
            <a:ext cx="5646965" cy="2924175"/>
          </a:xfrm>
          <a:prstGeom prst="rect">
            <a:avLst/>
          </a:prstGeom>
        </p:spPr>
      </p:pic>
      <p:sp>
        <p:nvSpPr>
          <p:cNvPr id="10" name="TextBox 9"/>
          <p:cNvSpPr txBox="1"/>
          <p:nvPr/>
        </p:nvSpPr>
        <p:spPr>
          <a:xfrm>
            <a:off x="5496750" y="1347211"/>
            <a:ext cx="3664341" cy="369332"/>
          </a:xfrm>
          <a:prstGeom prst="rect">
            <a:avLst/>
          </a:prstGeom>
          <a:noFill/>
        </p:spPr>
        <p:txBody>
          <a:bodyPr wrap="square" rtlCol="0">
            <a:spAutoFit/>
          </a:bodyPr>
          <a:lstStyle/>
          <a:p>
            <a:r>
              <a:rPr lang="en-US" b="1" dirty="0" smtClean="0">
                <a:latin typeface="-apple-system"/>
              </a:rPr>
              <a:t>INSERT Employee View Table</a:t>
            </a:r>
            <a:endParaRPr lang="en-US" b="1" dirty="0">
              <a:latin typeface="-apple-system"/>
            </a:endParaRPr>
          </a:p>
        </p:txBody>
      </p:sp>
    </p:spTree>
    <p:extLst>
      <p:ext uri="{BB962C8B-B14F-4D97-AF65-F5344CB8AC3E}">
        <p14:creationId xmlns:p14="http://schemas.microsoft.com/office/powerpoint/2010/main" val="5732955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NO INSERT </a:t>
            </a:r>
            <a:r>
              <a:rPr lang="en-US" b="1" dirty="0"/>
              <a:t>WITH VIEWS</a:t>
            </a:r>
            <a:endParaRPr lang="en-US" dirty="0"/>
          </a:p>
        </p:txBody>
      </p:sp>
      <p:sp>
        <p:nvSpPr>
          <p:cNvPr id="4" name="Rectangle 3"/>
          <p:cNvSpPr/>
          <p:nvPr/>
        </p:nvSpPr>
        <p:spPr>
          <a:xfrm>
            <a:off x="870868" y="2046156"/>
            <a:ext cx="10772775" cy="3139321"/>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apple-system"/>
              </a:rPr>
              <a:t>Some rules </a:t>
            </a:r>
            <a:r>
              <a:rPr lang="en-US" dirty="0">
                <a:latin typeface="-apple-system"/>
              </a:rPr>
              <a:t>and guidelines must be followed when using the INSERT </a:t>
            </a:r>
            <a:r>
              <a:rPr lang="en-US" dirty="0" smtClean="0">
                <a:latin typeface="-apple-system"/>
              </a:rPr>
              <a:t>statement otherwise when </a:t>
            </a:r>
            <a:r>
              <a:rPr lang="en-US" dirty="0">
                <a:latin typeface="-apple-system"/>
              </a:rPr>
              <a:t>data is inserted through the view, the insertion does not take place as the </a:t>
            </a:r>
            <a:r>
              <a:rPr lang="en-US" dirty="0" smtClean="0">
                <a:latin typeface="-apple-system"/>
              </a:rPr>
              <a:t>view.</a:t>
            </a:r>
          </a:p>
          <a:p>
            <a:endParaRPr lang="en-US" dirty="0" smtClean="0">
              <a:latin typeface="-apple-system"/>
            </a:endParaRPr>
          </a:p>
          <a:p>
            <a:pPr marL="742950" lvl="1" indent="-285750">
              <a:buFont typeface="Wingdings" panose="05000000000000000000" pitchFamily="2" charset="2"/>
              <a:buChar char="q"/>
            </a:pPr>
            <a:r>
              <a:rPr lang="en-US" dirty="0">
                <a:latin typeface="-apple-system"/>
              </a:rPr>
              <a:t>The INSERT statement must specify values for all columns in a view in the underlying table that do not allow null values and have no DEFAULT definitions</a:t>
            </a:r>
            <a:r>
              <a:rPr lang="en-US" dirty="0" smtClean="0">
                <a:latin typeface="-apple-system"/>
              </a:rPr>
              <a:t>.</a:t>
            </a:r>
          </a:p>
          <a:p>
            <a:pPr marL="742950" lvl="1" indent="-285750">
              <a:buFont typeface="Wingdings" panose="05000000000000000000" pitchFamily="2" charset="2"/>
              <a:buChar char="q"/>
            </a:pPr>
            <a:r>
              <a:rPr lang="en-US" dirty="0">
                <a:latin typeface="-apple-system"/>
              </a:rPr>
              <a:t>When there is a self-join with the same view or base table, the INSERT statement does not </a:t>
            </a:r>
            <a:r>
              <a:rPr lang="en-US" dirty="0" smtClean="0">
                <a:latin typeface="-apple-system"/>
              </a:rPr>
              <a:t>work</a:t>
            </a:r>
          </a:p>
          <a:p>
            <a:pPr lvl="1"/>
            <a:endParaRPr lang="en-US" dirty="0" smtClean="0">
              <a:latin typeface="-apple-system"/>
            </a:endParaRPr>
          </a:p>
          <a:p>
            <a:pPr marL="285750" lvl="1" indent="-285750">
              <a:buFont typeface="Wingdings" panose="05000000000000000000" pitchFamily="2" charset="2"/>
              <a:buChar char="Ø"/>
            </a:pPr>
            <a:r>
              <a:rPr lang="en-US" dirty="0">
                <a:latin typeface="-apple-system"/>
              </a:rPr>
              <a:t>Values can be inserted into user-defined data type columns </a:t>
            </a:r>
            <a:r>
              <a:rPr lang="en-US" dirty="0" smtClean="0">
                <a:latin typeface="-apple-system"/>
              </a:rPr>
              <a:t>by</a:t>
            </a:r>
          </a:p>
          <a:p>
            <a:pPr marL="0" lvl="1"/>
            <a:endParaRPr lang="en-US" dirty="0" smtClean="0">
              <a:latin typeface="-apple-system"/>
            </a:endParaRPr>
          </a:p>
          <a:p>
            <a:pPr marL="742950" lvl="2" indent="-285750">
              <a:buFont typeface="Wingdings" panose="05000000000000000000" pitchFamily="2" charset="2"/>
              <a:buChar char="q"/>
            </a:pPr>
            <a:r>
              <a:rPr lang="en-US" dirty="0">
                <a:latin typeface="-apple-system"/>
              </a:rPr>
              <a:t>Specifying a value of the user-defined type. </a:t>
            </a:r>
            <a:endParaRPr lang="en-US" dirty="0" smtClean="0">
              <a:latin typeface="-apple-system"/>
            </a:endParaRPr>
          </a:p>
          <a:p>
            <a:pPr marL="742950" lvl="2" indent="-285750">
              <a:buFont typeface="Wingdings" panose="05000000000000000000" pitchFamily="2" charset="2"/>
              <a:buChar char="q"/>
            </a:pPr>
            <a:r>
              <a:rPr lang="en-US" dirty="0" smtClean="0">
                <a:latin typeface="-apple-system"/>
              </a:rPr>
              <a:t>Calling </a:t>
            </a:r>
            <a:r>
              <a:rPr lang="en-US" dirty="0">
                <a:latin typeface="-apple-system"/>
              </a:rPr>
              <a:t>a user-defined function that returns a value of the user-defined type.</a:t>
            </a:r>
          </a:p>
        </p:txBody>
      </p:sp>
    </p:spTree>
    <p:extLst>
      <p:ext uri="{BB962C8B-B14F-4D97-AF65-F5344CB8AC3E}">
        <p14:creationId xmlns:p14="http://schemas.microsoft.com/office/powerpoint/2010/main" val="23100488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76956" y="1671143"/>
            <a:ext cx="1770549" cy="369332"/>
          </a:xfrm>
          <a:prstGeom prst="rect">
            <a:avLst/>
          </a:prstGeom>
        </p:spPr>
        <p:txBody>
          <a:bodyPr wrap="none">
            <a:spAutoFit/>
          </a:bodyPr>
          <a:lstStyle/>
          <a:p>
            <a:r>
              <a:rPr lang="en-US" b="1" u="sng" dirty="0" smtClean="0">
                <a:solidFill>
                  <a:srgbClr val="212529"/>
                </a:solidFill>
                <a:latin typeface="-apple-system"/>
              </a:rPr>
              <a:t>CREATE VIEW</a:t>
            </a:r>
            <a:endParaRPr lang="en-US" b="1" u="sng" dirty="0">
              <a:solidFill>
                <a:srgbClr val="212529"/>
              </a:solidFill>
              <a:latin typeface="-apple-system"/>
            </a:endParaRPr>
          </a:p>
        </p:txBody>
      </p:sp>
      <p:sp>
        <p:nvSpPr>
          <p:cNvPr id="6" name="Title 1"/>
          <p:cNvSpPr>
            <a:spLocks noGrp="1"/>
          </p:cNvSpPr>
          <p:nvPr>
            <p:ph type="title"/>
          </p:nvPr>
        </p:nvSpPr>
        <p:spPr>
          <a:xfrm>
            <a:off x="657606" y="305149"/>
            <a:ext cx="10772775" cy="577237"/>
          </a:xfrm>
        </p:spPr>
        <p:txBody>
          <a:bodyPr>
            <a:noAutofit/>
          </a:bodyPr>
          <a:lstStyle/>
          <a:p>
            <a:pPr algn="ctr"/>
            <a:r>
              <a:rPr lang="en-US" sz="4800" b="1" dirty="0" smtClean="0"/>
              <a:t>No INSERT WITH VIEWS</a:t>
            </a:r>
            <a:endParaRPr lang="en-US" sz="4800" b="1" dirty="0"/>
          </a:p>
        </p:txBody>
      </p:sp>
      <p:sp>
        <p:nvSpPr>
          <p:cNvPr id="7" name="Rectangle 6"/>
          <p:cNvSpPr/>
          <p:nvPr/>
        </p:nvSpPr>
        <p:spPr>
          <a:xfrm>
            <a:off x="587992" y="1760775"/>
            <a:ext cx="4768654" cy="2031325"/>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Product</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productId</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identity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500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1</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productName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225</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null,</a:t>
            </a:r>
            <a:r>
              <a:rPr lang="en-US" dirty="0" err="1">
                <a:solidFill>
                  <a:srgbClr val="000000"/>
                </a:solidFill>
                <a:latin typeface="Consolas" panose="020B0609020204030204" pitchFamily="49" charset="0"/>
              </a:rPr>
              <a:t>Category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225</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225</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Product</a:t>
            </a:r>
            <a:endParaRPr lang="en-US" dirty="0"/>
          </a:p>
        </p:txBody>
      </p:sp>
      <p:pic>
        <p:nvPicPr>
          <p:cNvPr id="8" name="Picture 7"/>
          <p:cNvPicPr>
            <a:picLocks noChangeAspect="1"/>
          </p:cNvPicPr>
          <p:nvPr/>
        </p:nvPicPr>
        <p:blipFill>
          <a:blip r:embed="rId2"/>
          <a:stretch>
            <a:fillRect/>
          </a:stretch>
        </p:blipFill>
        <p:spPr>
          <a:xfrm>
            <a:off x="657606" y="3914107"/>
            <a:ext cx="4745943" cy="1717572"/>
          </a:xfrm>
          <a:prstGeom prst="rect">
            <a:avLst/>
          </a:prstGeom>
        </p:spPr>
      </p:pic>
      <p:sp>
        <p:nvSpPr>
          <p:cNvPr id="9" name="Rectangle 8"/>
          <p:cNvSpPr/>
          <p:nvPr/>
        </p:nvSpPr>
        <p:spPr>
          <a:xfrm>
            <a:off x="5776956" y="2223851"/>
            <a:ext cx="6152973" cy="2031325"/>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vwProduct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product</a:t>
            </a: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vwProduct</a:t>
            </a:r>
            <a:endParaRPr lang="en-US" dirty="0" smtClean="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smtClean="0">
                <a:solidFill>
                  <a:srgbClr val="0000FF"/>
                </a:solidFill>
                <a:latin typeface="Consolas" panose="020B0609020204030204" pitchFamily="49" charset="0"/>
              </a:rPr>
              <a:t>Insert into </a:t>
            </a:r>
            <a:r>
              <a:rPr lang="en-US" dirty="0" err="1" smtClean="0">
                <a:solidFill>
                  <a:srgbClr val="000000"/>
                </a:solidFill>
                <a:latin typeface="Consolas" panose="020B0609020204030204" pitchFamily="49" charset="0"/>
              </a:rPr>
              <a:t>vwProduct</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productId</a:t>
            </a:r>
            <a:r>
              <a:rPr lang="en-US" dirty="0" err="1" smtClean="0">
                <a:solidFill>
                  <a:srgbClr val="808080"/>
                </a:solidFill>
                <a:latin typeface="Consolas" panose="020B0609020204030204" pitchFamily="49" charset="0"/>
              </a:rPr>
              <a:t>,</a:t>
            </a:r>
            <a:r>
              <a:rPr lang="en-US" dirty="0" err="1" smtClean="0">
                <a:solidFill>
                  <a:srgbClr val="000000"/>
                </a:solidFill>
                <a:latin typeface="Consolas" panose="020B0609020204030204" pitchFamily="49" charset="0"/>
              </a:rPr>
              <a:t>productName</a:t>
            </a:r>
            <a:r>
              <a:rPr lang="en-US" dirty="0">
                <a:solidFill>
                  <a:srgbClr val="808080"/>
                </a:solidFill>
                <a:latin typeface="Consolas" panose="020B0609020204030204" pitchFamily="49" charset="0"/>
              </a:rPr>
              <a:t>, </a:t>
            </a:r>
            <a:r>
              <a:rPr lang="en-US" dirty="0" err="1" smtClean="0">
                <a:solidFill>
                  <a:srgbClr val="000000"/>
                </a:solidFill>
                <a:latin typeface="Consolas" panose="020B0609020204030204" pitchFamily="49" charset="0"/>
              </a:rPr>
              <a:t>CustName</a:t>
            </a:r>
            <a:r>
              <a:rPr lang="en-US" dirty="0" err="1" smtClean="0">
                <a:solidFill>
                  <a:srgbClr val="808080"/>
                </a:solidFill>
                <a:latin typeface="Consolas" panose="020B0609020204030204" pitchFamily="49" charset="0"/>
              </a:rPr>
              <a:t>,</a:t>
            </a:r>
            <a:r>
              <a:rPr lang="en-US" dirty="0" err="1" smtClean="0">
                <a:solidFill>
                  <a:srgbClr val="000000"/>
                </a:solidFill>
                <a:latin typeface="Consolas" panose="020B0609020204030204" pitchFamily="49" charset="0"/>
              </a:rPr>
              <a:t>Category</a:t>
            </a:r>
            <a:r>
              <a:rPr lang="en-US" dirty="0" smtClean="0">
                <a:solidFill>
                  <a:srgbClr val="808080"/>
                </a:solidFill>
                <a:latin typeface="Consolas" panose="020B0609020204030204" pitchFamily="49" charset="0"/>
              </a:rPr>
              <a:t>)</a:t>
            </a:r>
            <a:r>
              <a:rPr lang="en-US" dirty="0" smtClean="0">
                <a:solidFill>
                  <a:srgbClr val="0000FF"/>
                </a:solidFill>
                <a:latin typeface="Consolas" panose="020B0609020204030204" pitchFamily="49" charset="0"/>
              </a:rPr>
              <a:t>values</a:t>
            </a:r>
            <a:r>
              <a:rPr lang="en-US" dirty="0" smtClean="0">
                <a:solidFill>
                  <a:srgbClr val="808080"/>
                </a:solidFill>
                <a:latin typeface="Consolas" panose="020B0609020204030204" pitchFamily="49" charset="0"/>
              </a:rPr>
              <a:t>(</a:t>
            </a:r>
            <a:r>
              <a:rPr lang="en-US" dirty="0" smtClean="0">
                <a:solidFill>
                  <a:srgbClr val="000000"/>
                </a:solidFill>
                <a:latin typeface="Consolas" panose="020B0609020204030204" pitchFamily="49" charset="0"/>
              </a:rPr>
              <a:t>506</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'Carrot'</a:t>
            </a:r>
            <a:r>
              <a:rPr lang="en-US" dirty="0">
                <a:solidFill>
                  <a:srgbClr val="808080"/>
                </a:solidFill>
                <a:latin typeface="Consolas" panose="020B0609020204030204" pitchFamily="49" charset="0"/>
              </a:rPr>
              <a:t>,</a:t>
            </a:r>
            <a:r>
              <a:rPr lang="en-US" dirty="0" smtClean="0">
                <a:solidFill>
                  <a:srgbClr val="FF0000"/>
                </a:solidFill>
                <a:latin typeface="Consolas" panose="020B0609020204030204" pitchFamily="49" charset="0"/>
              </a:rPr>
              <a:t>'Sajid' </a:t>
            </a:r>
            <a:r>
              <a:rPr lang="en-US" dirty="0" smtClean="0">
                <a:solidFill>
                  <a:srgbClr val="808080"/>
                </a:solidFill>
                <a:latin typeface="Consolas" panose="020B0609020204030204" pitchFamily="49" charset="0"/>
              </a:rPr>
              <a:t>,</a:t>
            </a:r>
            <a:r>
              <a:rPr lang="en-US" dirty="0">
                <a:solidFill>
                  <a:srgbClr val="FF0000"/>
                </a:solidFill>
                <a:latin typeface="Consolas" panose="020B0609020204030204" pitchFamily="49" charset="0"/>
              </a:rPr>
              <a:t>'Vegetables'</a:t>
            </a:r>
            <a:r>
              <a:rPr lang="en-US" dirty="0">
                <a:solidFill>
                  <a:srgbClr val="808080"/>
                </a:solidFill>
                <a:latin typeface="Consolas" panose="020B0609020204030204" pitchFamily="49" charset="0"/>
              </a:rPr>
              <a:t>)</a:t>
            </a:r>
            <a:endParaRPr lang="en-US" dirty="0"/>
          </a:p>
        </p:txBody>
      </p:sp>
      <p:sp>
        <p:nvSpPr>
          <p:cNvPr id="10" name="Rectangle 9"/>
          <p:cNvSpPr/>
          <p:nvPr/>
        </p:nvSpPr>
        <p:spPr>
          <a:xfrm>
            <a:off x="587992" y="1136914"/>
            <a:ext cx="1851789" cy="369332"/>
          </a:xfrm>
          <a:prstGeom prst="rect">
            <a:avLst/>
          </a:prstGeom>
        </p:spPr>
        <p:txBody>
          <a:bodyPr wrap="none">
            <a:spAutoFit/>
          </a:bodyPr>
          <a:lstStyle/>
          <a:p>
            <a:r>
              <a:rPr lang="en-US" b="1" u="sng" dirty="0">
                <a:solidFill>
                  <a:srgbClr val="212529"/>
                </a:solidFill>
                <a:latin typeface="-apple-system"/>
              </a:rPr>
              <a:t>FOR EXAMPLE</a:t>
            </a:r>
          </a:p>
        </p:txBody>
      </p:sp>
      <p:sp>
        <p:nvSpPr>
          <p:cNvPr id="11" name="Rectangle 10"/>
          <p:cNvSpPr/>
          <p:nvPr/>
        </p:nvSpPr>
        <p:spPr>
          <a:xfrm>
            <a:off x="5730053" y="2952680"/>
            <a:ext cx="1685077" cy="369332"/>
          </a:xfrm>
          <a:prstGeom prst="rect">
            <a:avLst/>
          </a:prstGeom>
        </p:spPr>
        <p:txBody>
          <a:bodyPr wrap="none">
            <a:spAutoFit/>
          </a:bodyPr>
          <a:lstStyle/>
          <a:p>
            <a:r>
              <a:rPr lang="en-US" b="1" u="sng" dirty="0" smtClean="0">
                <a:solidFill>
                  <a:srgbClr val="212529"/>
                </a:solidFill>
                <a:latin typeface="-apple-system"/>
              </a:rPr>
              <a:t>INSERT VIEW</a:t>
            </a:r>
            <a:endParaRPr lang="en-US" b="1" u="sng" dirty="0">
              <a:solidFill>
                <a:srgbClr val="212529"/>
              </a:solidFill>
              <a:latin typeface="-apple-system"/>
            </a:endParaRPr>
          </a:p>
        </p:txBody>
      </p:sp>
      <p:pic>
        <p:nvPicPr>
          <p:cNvPr id="12" name="Picture 11"/>
          <p:cNvPicPr>
            <a:picLocks noChangeAspect="1"/>
          </p:cNvPicPr>
          <p:nvPr/>
        </p:nvPicPr>
        <p:blipFill>
          <a:blip r:embed="rId3"/>
          <a:stretch>
            <a:fillRect/>
          </a:stretch>
        </p:blipFill>
        <p:spPr>
          <a:xfrm>
            <a:off x="6050423" y="4984005"/>
            <a:ext cx="5379958" cy="1539142"/>
          </a:xfrm>
          <a:prstGeom prst="rect">
            <a:avLst/>
          </a:prstGeom>
        </p:spPr>
      </p:pic>
      <p:sp>
        <p:nvSpPr>
          <p:cNvPr id="13" name="Rectangle 12"/>
          <p:cNvSpPr/>
          <p:nvPr/>
        </p:nvSpPr>
        <p:spPr>
          <a:xfrm>
            <a:off x="5939372" y="4438552"/>
            <a:ext cx="1608133" cy="369332"/>
          </a:xfrm>
          <a:prstGeom prst="rect">
            <a:avLst/>
          </a:prstGeom>
        </p:spPr>
        <p:txBody>
          <a:bodyPr wrap="none">
            <a:spAutoFit/>
          </a:bodyPr>
          <a:lstStyle/>
          <a:p>
            <a:r>
              <a:rPr lang="en-US" b="1" u="sng" dirty="0" smtClean="0">
                <a:solidFill>
                  <a:srgbClr val="FF0000"/>
                </a:solidFill>
                <a:latin typeface="-apple-system"/>
              </a:rPr>
              <a:t>ERROR MSG</a:t>
            </a:r>
            <a:endParaRPr lang="en-US" b="1" u="sng" dirty="0">
              <a:solidFill>
                <a:srgbClr val="FF0000"/>
              </a:solidFill>
              <a:latin typeface="-apple-system"/>
            </a:endParaRPr>
          </a:p>
        </p:txBody>
      </p:sp>
    </p:spTree>
    <p:extLst>
      <p:ext uri="{BB962C8B-B14F-4D97-AF65-F5344CB8AC3E}">
        <p14:creationId xmlns:p14="http://schemas.microsoft.com/office/powerpoint/2010/main" val="3606596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03" y="320071"/>
            <a:ext cx="10772775" cy="696878"/>
          </a:xfrm>
        </p:spPr>
        <p:txBody>
          <a:bodyPr>
            <a:normAutofit fontScale="90000"/>
          </a:bodyPr>
          <a:lstStyle/>
          <a:p>
            <a:pPr algn="ctr"/>
            <a:r>
              <a:rPr lang="en-US" b="1" dirty="0" smtClean="0"/>
              <a:t>UPDATE AND DELETE </a:t>
            </a:r>
            <a:r>
              <a:rPr lang="en-US" b="1" dirty="0"/>
              <a:t>WITH VIEWS </a:t>
            </a:r>
          </a:p>
        </p:txBody>
      </p:sp>
      <p:sp>
        <p:nvSpPr>
          <p:cNvPr id="4" name="Rectangle 3"/>
          <p:cNvSpPr/>
          <p:nvPr/>
        </p:nvSpPr>
        <p:spPr>
          <a:xfrm>
            <a:off x="597403" y="1533409"/>
            <a:ext cx="5427382" cy="646331"/>
          </a:xfrm>
          <a:prstGeom prst="rect">
            <a:avLst/>
          </a:prstGeom>
        </p:spPr>
        <p:txBody>
          <a:bodyPr wrap="square">
            <a:spAutoFit/>
          </a:bodyPr>
          <a:lstStyle/>
          <a:p>
            <a:r>
              <a:rPr lang="en-US" dirty="0">
                <a:solidFill>
                  <a:srgbClr val="FF00FF"/>
                </a:solidFill>
                <a:latin typeface="Consolas" panose="020B0609020204030204" pitchFamily="49" charset="0"/>
              </a:rPr>
              <a:t>update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vwEmployee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Email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'fatima20@gmail.com'</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EmpID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202</a:t>
            </a:r>
            <a:endParaRPr lang="en-US" dirty="0"/>
          </a:p>
        </p:txBody>
      </p:sp>
      <p:pic>
        <p:nvPicPr>
          <p:cNvPr id="5" name="Picture 4"/>
          <p:cNvPicPr>
            <a:picLocks noChangeAspect="1"/>
          </p:cNvPicPr>
          <p:nvPr/>
        </p:nvPicPr>
        <p:blipFill>
          <a:blip r:embed="rId2"/>
          <a:stretch>
            <a:fillRect/>
          </a:stretch>
        </p:blipFill>
        <p:spPr>
          <a:xfrm>
            <a:off x="597403" y="2542685"/>
            <a:ext cx="5581206" cy="2695575"/>
          </a:xfrm>
          <a:prstGeom prst="rect">
            <a:avLst/>
          </a:prstGeom>
        </p:spPr>
      </p:pic>
      <p:sp>
        <p:nvSpPr>
          <p:cNvPr id="6" name="Rectangle 5"/>
          <p:cNvSpPr/>
          <p:nvPr/>
        </p:nvSpPr>
        <p:spPr>
          <a:xfrm>
            <a:off x="6947730" y="1533409"/>
            <a:ext cx="4908104" cy="646331"/>
          </a:xfrm>
          <a:prstGeom prst="rect">
            <a:avLst/>
          </a:prstGeom>
        </p:spPr>
        <p:txBody>
          <a:bodyPr wrap="square">
            <a:spAutoFit/>
          </a:bodyPr>
          <a:lstStyle/>
          <a:p>
            <a:r>
              <a:rPr lang="en-US" dirty="0">
                <a:solidFill>
                  <a:srgbClr val="0000FF"/>
                </a:solidFill>
                <a:latin typeface="Consolas" panose="020B0609020204030204" pitchFamily="49" charset="0"/>
              </a:rPr>
              <a:t>delete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vwEmployee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phone </a:t>
            </a:r>
            <a:r>
              <a:rPr lang="en-US" dirty="0">
                <a:solidFill>
                  <a:srgbClr val="808080"/>
                </a:solidFill>
                <a:latin typeface="Consolas" panose="020B0609020204030204" pitchFamily="49" charset="0"/>
              </a:rPr>
              <a:t>is</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p>
        </p:txBody>
      </p:sp>
      <p:pic>
        <p:nvPicPr>
          <p:cNvPr id="7" name="Picture 6"/>
          <p:cNvPicPr>
            <a:picLocks noChangeAspect="1"/>
          </p:cNvPicPr>
          <p:nvPr/>
        </p:nvPicPr>
        <p:blipFill>
          <a:blip r:embed="rId3"/>
          <a:stretch>
            <a:fillRect/>
          </a:stretch>
        </p:blipFill>
        <p:spPr>
          <a:xfrm>
            <a:off x="7084464" y="2627698"/>
            <a:ext cx="4395075" cy="2371725"/>
          </a:xfrm>
          <a:prstGeom prst="rect">
            <a:avLst/>
          </a:prstGeom>
        </p:spPr>
      </p:pic>
    </p:spTree>
    <p:extLst>
      <p:ext uri="{BB962C8B-B14F-4D97-AF65-F5344CB8AC3E}">
        <p14:creationId xmlns:p14="http://schemas.microsoft.com/office/powerpoint/2010/main" val="20158007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335" y="345709"/>
            <a:ext cx="10772775" cy="970344"/>
          </a:xfrm>
        </p:spPr>
        <p:txBody>
          <a:bodyPr/>
          <a:lstStyle/>
          <a:p>
            <a:pPr algn="ctr"/>
            <a:r>
              <a:rPr lang="en-US" b="1" dirty="0" smtClean="0"/>
              <a:t>ALTERING VIEWS</a:t>
            </a:r>
            <a:endParaRPr lang="en-US" b="1" dirty="0"/>
          </a:p>
        </p:txBody>
      </p:sp>
      <p:sp>
        <p:nvSpPr>
          <p:cNvPr id="4" name="Rectangle 3"/>
          <p:cNvSpPr/>
          <p:nvPr/>
        </p:nvSpPr>
        <p:spPr>
          <a:xfrm>
            <a:off x="1150832" y="1649339"/>
            <a:ext cx="10257803" cy="2585323"/>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Besides modifying the data within a view, users can also modify the definition of a view</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ALTER VIEW statement modifies an existing view without having to reorganize its permissions and other properties</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Views </a:t>
            </a:r>
            <a:r>
              <a:rPr lang="en-US" dirty="0">
                <a:latin typeface="-apple-system"/>
              </a:rPr>
              <a:t>are often altered when a user requests for additional information or makes changes in the underlying table definition</a:t>
            </a:r>
            <a:r>
              <a:rPr lang="en-US" dirty="0" smtClean="0">
                <a:latin typeface="-apple-system"/>
              </a:rPr>
              <a:t>.</a:t>
            </a:r>
          </a:p>
          <a:p>
            <a:endParaRPr lang="en-US" dirty="0" smtClean="0">
              <a:latin typeface="-apple-system"/>
            </a:endParaRPr>
          </a:p>
          <a:p>
            <a:pPr lvl="1"/>
            <a:r>
              <a:rPr lang="en-US" b="1" dirty="0" smtClean="0">
                <a:latin typeface="-apple-system"/>
              </a:rPr>
              <a:t>SYNTAX</a:t>
            </a:r>
            <a:endParaRPr lang="en-US" b="1" dirty="0">
              <a:latin typeface="-apple-system"/>
            </a:endParaRPr>
          </a:p>
        </p:txBody>
      </p:sp>
      <p:sp>
        <p:nvSpPr>
          <p:cNvPr id="7" name="Rectangle 6"/>
          <p:cNvSpPr/>
          <p:nvPr/>
        </p:nvSpPr>
        <p:spPr>
          <a:xfrm>
            <a:off x="3011829" y="4383282"/>
            <a:ext cx="4236994" cy="369332"/>
          </a:xfrm>
          <a:prstGeom prst="rect">
            <a:avLst/>
          </a:prstGeom>
        </p:spPr>
        <p:txBody>
          <a:bodyPr wrap="none">
            <a:spAutoFit/>
          </a:bodyPr>
          <a:lstStyle/>
          <a:p>
            <a:r>
              <a:rPr lang="en-US" b="1" dirty="0">
                <a:latin typeface="-apple-system"/>
              </a:rPr>
              <a:t>ALTER VIEW AS &lt;</a:t>
            </a:r>
            <a:r>
              <a:rPr lang="en-US" b="1" dirty="0" err="1">
                <a:latin typeface="-apple-system"/>
              </a:rPr>
              <a:t>select_statement</a:t>
            </a:r>
            <a:r>
              <a:rPr lang="en-US" b="1" dirty="0">
                <a:latin typeface="-apple-system"/>
              </a:rPr>
              <a:t>&gt; </a:t>
            </a:r>
          </a:p>
        </p:txBody>
      </p:sp>
    </p:spTree>
    <p:extLst>
      <p:ext uri="{BB962C8B-B14F-4D97-AF65-F5344CB8AC3E}">
        <p14:creationId xmlns:p14="http://schemas.microsoft.com/office/powerpoint/2010/main" val="9288511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9738" y="1475067"/>
            <a:ext cx="10009973" cy="3416320"/>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A view can be removed from the database using the DROP VIEW statement. </a:t>
            </a:r>
            <a:endParaRPr lang="en-US" dirty="0" smtClean="0">
              <a:latin typeface="-apple-system"/>
            </a:endParaRP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When </a:t>
            </a:r>
            <a:r>
              <a:rPr lang="en-US" dirty="0">
                <a:latin typeface="-apple-system"/>
              </a:rPr>
              <a:t>a view is dropped, the data in the base tables remains unaffected</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The </a:t>
            </a:r>
            <a:r>
              <a:rPr lang="en-US" dirty="0">
                <a:latin typeface="-apple-system"/>
              </a:rPr>
              <a:t>definition of the view and other information associated with the view is deleted from the system catalog. </a:t>
            </a:r>
            <a:endParaRPr lang="en-US" dirty="0" smtClean="0">
              <a:latin typeface="-apple-system"/>
            </a:endParaRP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All </a:t>
            </a:r>
            <a:r>
              <a:rPr lang="en-US" dirty="0">
                <a:latin typeface="-apple-system"/>
              </a:rPr>
              <a:t>permissions for the view are also deleted. </a:t>
            </a:r>
            <a:endParaRPr lang="en-US" dirty="0" smtClean="0">
              <a:latin typeface="-apple-system"/>
            </a:endParaRP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syntax used to drop a view is as follows: </a:t>
            </a:r>
            <a:endParaRPr lang="en-US" dirty="0" smtClean="0">
              <a:latin typeface="-apple-system"/>
            </a:endParaRPr>
          </a:p>
          <a:p>
            <a:endParaRPr lang="en-US" dirty="0" smtClean="0">
              <a:latin typeface="-apple-system"/>
            </a:endParaRPr>
          </a:p>
          <a:p>
            <a:r>
              <a:rPr lang="en-US" dirty="0" smtClean="0">
                <a:latin typeface="-apple-system"/>
              </a:rPr>
              <a:t>	     </a:t>
            </a:r>
            <a:r>
              <a:rPr lang="en-US" b="1" dirty="0" smtClean="0">
                <a:latin typeface="-apple-system"/>
              </a:rPr>
              <a:t>DROP </a:t>
            </a:r>
            <a:r>
              <a:rPr lang="en-US" b="1" dirty="0">
                <a:latin typeface="-apple-system"/>
              </a:rPr>
              <a:t>VIEW &lt;</a:t>
            </a:r>
            <a:r>
              <a:rPr lang="en-US" b="1" dirty="0" err="1">
                <a:latin typeface="-apple-system"/>
              </a:rPr>
              <a:t>view_name</a:t>
            </a:r>
            <a:r>
              <a:rPr lang="en-US" b="1" dirty="0">
                <a:latin typeface="-apple-system"/>
              </a:rPr>
              <a:t>&gt;</a:t>
            </a:r>
          </a:p>
        </p:txBody>
      </p:sp>
      <p:sp>
        <p:nvSpPr>
          <p:cNvPr id="6" name="Title 1"/>
          <p:cNvSpPr>
            <a:spLocks noGrp="1"/>
          </p:cNvSpPr>
          <p:nvPr>
            <p:ph type="title"/>
          </p:nvPr>
        </p:nvSpPr>
        <p:spPr>
          <a:xfrm>
            <a:off x="700335" y="345709"/>
            <a:ext cx="10772775" cy="970344"/>
          </a:xfrm>
        </p:spPr>
        <p:txBody>
          <a:bodyPr/>
          <a:lstStyle/>
          <a:p>
            <a:pPr algn="ctr"/>
            <a:r>
              <a:rPr lang="en-US" b="1" dirty="0" smtClean="0"/>
              <a:t>DROP VIEWS</a:t>
            </a:r>
            <a:endParaRPr lang="en-US" b="1" dirty="0"/>
          </a:p>
        </p:txBody>
      </p:sp>
    </p:spTree>
    <p:extLst>
      <p:ext uri="{BB962C8B-B14F-4D97-AF65-F5344CB8AC3E}">
        <p14:creationId xmlns:p14="http://schemas.microsoft.com/office/powerpoint/2010/main" val="7626121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3321" y="1971872"/>
            <a:ext cx="9776389" cy="1754326"/>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The definition of a view helps to understand how its data is derived from the source tables. </a:t>
            </a:r>
            <a:endParaRPr lang="en-US" dirty="0" smtClean="0">
              <a:latin typeface="-apple-system"/>
            </a:endParaRPr>
          </a:p>
          <a:p>
            <a:pPr marL="285750" indent="-285750">
              <a:buFont typeface="Wingdings" panose="05000000000000000000" pitchFamily="2" charset="2"/>
              <a:buChar char="q"/>
            </a:pPr>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err="1">
                <a:latin typeface="-apple-system"/>
              </a:rPr>
              <a:t>sp_helptext</a:t>
            </a:r>
            <a:r>
              <a:rPr lang="en-US" dirty="0">
                <a:latin typeface="-apple-system"/>
              </a:rPr>
              <a:t> stored procedure displays view related information when the name of the view is given as its parameter</a:t>
            </a:r>
            <a:r>
              <a:rPr lang="en-US" dirty="0" smtClean="0">
                <a:latin typeface="-apple-system"/>
              </a:rPr>
              <a:t>.</a:t>
            </a:r>
          </a:p>
          <a:p>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syntax used to view the definition information of a view is as follows: </a:t>
            </a:r>
          </a:p>
        </p:txBody>
      </p:sp>
      <p:sp>
        <p:nvSpPr>
          <p:cNvPr id="5" name="Rectangle 4"/>
          <p:cNvSpPr/>
          <p:nvPr/>
        </p:nvSpPr>
        <p:spPr>
          <a:xfrm>
            <a:off x="3938702" y="4194010"/>
            <a:ext cx="3031599" cy="646331"/>
          </a:xfrm>
          <a:prstGeom prst="rect">
            <a:avLst/>
          </a:prstGeom>
        </p:spPr>
        <p:txBody>
          <a:bodyPr wrap="none">
            <a:spAutoFit/>
          </a:bodyPr>
          <a:lstStyle/>
          <a:p>
            <a:r>
              <a:rPr lang="en-US" b="1" dirty="0" err="1" smtClean="0">
                <a:latin typeface="-apple-system"/>
              </a:rPr>
              <a:t>sp_helptext</a:t>
            </a:r>
            <a:r>
              <a:rPr lang="en-US" b="1" dirty="0">
                <a:latin typeface="-apple-system"/>
              </a:rPr>
              <a:t> &lt;</a:t>
            </a:r>
            <a:r>
              <a:rPr lang="en-US" b="1" dirty="0" err="1">
                <a:latin typeface="-apple-system"/>
              </a:rPr>
              <a:t>view_name</a:t>
            </a:r>
            <a:r>
              <a:rPr lang="en-US" b="1" dirty="0">
                <a:latin typeface="-apple-system"/>
              </a:rPr>
              <a:t>&gt;</a:t>
            </a:r>
          </a:p>
          <a:p>
            <a:r>
              <a:rPr lang="en-US" dirty="0" smtClean="0"/>
              <a:t> </a:t>
            </a:r>
            <a:endParaRPr lang="en-US" dirty="0"/>
          </a:p>
        </p:txBody>
      </p:sp>
      <p:sp>
        <p:nvSpPr>
          <p:cNvPr id="6" name="Title 1"/>
          <p:cNvSpPr>
            <a:spLocks noGrp="1"/>
          </p:cNvSpPr>
          <p:nvPr>
            <p:ph type="title"/>
          </p:nvPr>
        </p:nvSpPr>
        <p:spPr>
          <a:xfrm>
            <a:off x="775129" y="533716"/>
            <a:ext cx="10772775" cy="970344"/>
          </a:xfrm>
        </p:spPr>
        <p:txBody>
          <a:bodyPr>
            <a:normAutofit/>
          </a:bodyPr>
          <a:lstStyle/>
          <a:p>
            <a:pPr algn="ctr"/>
            <a:r>
              <a:rPr lang="en-US" b="1" dirty="0"/>
              <a:t>DEFINITION OF VIEWS</a:t>
            </a:r>
          </a:p>
        </p:txBody>
      </p:sp>
    </p:spTree>
    <p:extLst>
      <p:ext uri="{BB962C8B-B14F-4D97-AF65-F5344CB8AC3E}">
        <p14:creationId xmlns:p14="http://schemas.microsoft.com/office/powerpoint/2010/main" val="41500860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5495" y="1597954"/>
            <a:ext cx="10029739" cy="3693319"/>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The </a:t>
            </a:r>
            <a:r>
              <a:rPr lang="en-US" dirty="0" err="1">
                <a:latin typeface="-apple-system"/>
              </a:rPr>
              <a:t>sp_refreshview</a:t>
            </a:r>
            <a:r>
              <a:rPr lang="en-US" dirty="0">
                <a:latin typeface="-apple-system"/>
              </a:rPr>
              <a:t> stored procedure updates the metadata for the view</a:t>
            </a:r>
            <a:r>
              <a:rPr lang="en-US" dirty="0" smtClean="0">
                <a:latin typeface="-apple-system"/>
              </a:rPr>
              <a:t>.</a:t>
            </a:r>
          </a:p>
          <a:p>
            <a:r>
              <a:rPr lang="en-US" dirty="0" smtClean="0">
                <a:latin typeface="-apple-system"/>
              </a:rPr>
              <a:t> </a:t>
            </a:r>
            <a:endParaRPr lang="en-US" dirty="0">
              <a:latin typeface="-apple-system"/>
            </a:endParaRPr>
          </a:p>
          <a:p>
            <a:pPr marL="285750" indent="-285750">
              <a:buFont typeface="Wingdings" panose="05000000000000000000" pitchFamily="2" charset="2"/>
              <a:buChar char="q"/>
            </a:pPr>
            <a:r>
              <a:rPr lang="en-US" dirty="0" smtClean="0">
                <a:latin typeface="-apple-system"/>
              </a:rPr>
              <a:t>If </a:t>
            </a:r>
            <a:r>
              <a:rPr lang="en-US" dirty="0">
                <a:latin typeface="-apple-system"/>
              </a:rPr>
              <a:t>the </a:t>
            </a:r>
            <a:r>
              <a:rPr lang="en-US" dirty="0" err="1">
                <a:latin typeface="-apple-system"/>
              </a:rPr>
              <a:t>sp_refreshview</a:t>
            </a:r>
            <a:r>
              <a:rPr lang="en-US" dirty="0">
                <a:latin typeface="-apple-system"/>
              </a:rPr>
              <a:t> procedure is not executed, the metadata of the view is not updated to reflect the changes in the base tables. </a:t>
            </a:r>
            <a:endParaRPr lang="en-US" dirty="0" smtClean="0">
              <a:latin typeface="-apple-system"/>
            </a:endParaRPr>
          </a:p>
          <a:p>
            <a:endParaRPr lang="en-US" dirty="0">
              <a:latin typeface="-apple-system"/>
            </a:endParaRPr>
          </a:p>
          <a:p>
            <a:pPr marL="285750" indent="-285750">
              <a:buFont typeface="Wingdings" panose="05000000000000000000" pitchFamily="2" charset="2"/>
              <a:buChar char="q"/>
            </a:pPr>
            <a:r>
              <a:rPr lang="en-US" dirty="0" smtClean="0">
                <a:latin typeface="-apple-system"/>
              </a:rPr>
              <a:t>This </a:t>
            </a:r>
            <a:r>
              <a:rPr lang="en-US" dirty="0">
                <a:latin typeface="-apple-system"/>
              </a:rPr>
              <a:t>results in the generation of unexpected results when the view is queried</a:t>
            </a:r>
            <a:r>
              <a:rPr lang="en-US" dirty="0" smtClean="0">
                <a:latin typeface="-apple-system"/>
              </a:rPr>
              <a:t>.</a:t>
            </a:r>
          </a:p>
          <a:p>
            <a:r>
              <a:rPr lang="en-US" dirty="0" smtClean="0">
                <a:latin typeface="-apple-system"/>
              </a:rPr>
              <a:t> </a:t>
            </a:r>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err="1">
                <a:latin typeface="-apple-system"/>
              </a:rPr>
              <a:t>sp_refreshview</a:t>
            </a:r>
            <a:r>
              <a:rPr lang="en-US" dirty="0">
                <a:latin typeface="-apple-system"/>
              </a:rPr>
              <a:t> stored procedure returns code value zero if the execution is successful or returns a non-zero number in case the execution has failed. </a:t>
            </a:r>
            <a:endParaRPr lang="en-US" dirty="0" smtClean="0">
              <a:latin typeface="-apple-system"/>
            </a:endParaRPr>
          </a:p>
          <a:p>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syntax used to run the </a:t>
            </a:r>
            <a:r>
              <a:rPr lang="en-US" dirty="0" err="1">
                <a:latin typeface="-apple-system"/>
              </a:rPr>
              <a:t>sp_refreshview</a:t>
            </a:r>
            <a:r>
              <a:rPr lang="en-US" dirty="0">
                <a:latin typeface="-apple-system"/>
              </a:rPr>
              <a:t> stored procedure is as follows</a:t>
            </a:r>
            <a:r>
              <a:rPr lang="en-US" dirty="0" smtClean="0">
                <a:latin typeface="-apple-system"/>
              </a:rPr>
              <a:t>:</a:t>
            </a:r>
          </a:p>
          <a:p>
            <a:r>
              <a:rPr lang="en-US" dirty="0" smtClean="0">
                <a:latin typeface="-apple-system"/>
              </a:rPr>
              <a:t> </a:t>
            </a:r>
          </a:p>
          <a:p>
            <a:pPr lvl="1"/>
            <a:r>
              <a:rPr lang="en-US" b="1" dirty="0" smtClean="0">
                <a:latin typeface="-apple-system"/>
              </a:rPr>
              <a:t>Syntax</a:t>
            </a:r>
            <a:r>
              <a:rPr lang="en-US" b="1" dirty="0">
                <a:latin typeface="-apple-system"/>
              </a:rPr>
              <a:t>: </a:t>
            </a:r>
            <a:r>
              <a:rPr lang="en-US" b="1" dirty="0" err="1">
                <a:latin typeface="-apple-system"/>
              </a:rPr>
              <a:t>sp_refreshview</a:t>
            </a:r>
            <a:r>
              <a:rPr lang="en-US" b="1" dirty="0">
                <a:latin typeface="-apple-system"/>
              </a:rPr>
              <a:t> </a:t>
            </a:r>
          </a:p>
        </p:txBody>
      </p:sp>
      <p:sp>
        <p:nvSpPr>
          <p:cNvPr id="5" name="Title 1"/>
          <p:cNvSpPr>
            <a:spLocks noGrp="1"/>
          </p:cNvSpPr>
          <p:nvPr>
            <p:ph type="title"/>
          </p:nvPr>
        </p:nvSpPr>
        <p:spPr>
          <a:xfrm>
            <a:off x="700335" y="345709"/>
            <a:ext cx="10772775" cy="970344"/>
          </a:xfrm>
        </p:spPr>
        <p:txBody>
          <a:bodyPr/>
          <a:lstStyle/>
          <a:p>
            <a:pPr algn="ctr"/>
            <a:r>
              <a:rPr lang="en-US" b="1" dirty="0" err="1" smtClean="0"/>
              <a:t>SP_refreshview</a:t>
            </a:r>
            <a:endParaRPr lang="en-US" b="1" dirty="0"/>
          </a:p>
        </p:txBody>
      </p:sp>
    </p:spTree>
    <p:extLst>
      <p:ext uri="{BB962C8B-B14F-4D97-AF65-F5344CB8AC3E}">
        <p14:creationId xmlns:p14="http://schemas.microsoft.com/office/powerpoint/2010/main" val="814970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Data Manipulation language DML</a:t>
            </a:r>
          </a:p>
        </p:txBody>
      </p:sp>
      <p:sp>
        <p:nvSpPr>
          <p:cNvPr id="3" name="Content Placeholder 2"/>
          <p:cNvSpPr>
            <a:spLocks noGrp="1"/>
          </p:cNvSpPr>
          <p:nvPr>
            <p:ph idx="1"/>
          </p:nvPr>
        </p:nvSpPr>
        <p:spPr/>
        <p:txBody>
          <a:bodyPr/>
          <a:lstStyle/>
          <a:p>
            <a:pPr>
              <a:defRPr/>
            </a:pPr>
            <a:r>
              <a:rPr lang="en-US" dirty="0"/>
              <a:t>DML is used for the following operations on data: </a:t>
            </a:r>
          </a:p>
          <a:p>
            <a:pPr>
              <a:defRPr/>
            </a:pPr>
            <a:endParaRPr lang="en-US" dirty="0"/>
          </a:p>
          <a:p>
            <a:pPr lvl="1">
              <a:defRPr/>
            </a:pPr>
            <a:r>
              <a:rPr lang="en-US" dirty="0"/>
              <a:t>S – Select …….. &gt; Queries</a:t>
            </a:r>
          </a:p>
          <a:p>
            <a:pPr lvl="1">
              <a:defRPr/>
            </a:pPr>
            <a:r>
              <a:rPr lang="en-US" dirty="0"/>
              <a:t>U - Update</a:t>
            </a:r>
          </a:p>
          <a:p>
            <a:pPr lvl="1">
              <a:defRPr/>
            </a:pPr>
            <a:r>
              <a:rPr lang="en-US" dirty="0"/>
              <a:t>I - Insert</a:t>
            </a:r>
          </a:p>
          <a:p>
            <a:pPr lvl="1">
              <a:defRPr/>
            </a:pPr>
            <a:r>
              <a:rPr lang="en-US" dirty="0"/>
              <a:t>D - Delete</a:t>
            </a:r>
          </a:p>
          <a:p>
            <a:endParaRPr lang="en-US" dirty="0"/>
          </a:p>
        </p:txBody>
      </p:sp>
    </p:spTree>
    <p:extLst>
      <p:ext uri="{BB962C8B-B14F-4D97-AF65-F5344CB8AC3E}">
        <p14:creationId xmlns:p14="http://schemas.microsoft.com/office/powerpoint/2010/main" val="16601752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smtClean="0">
                <a:latin typeface="Palladio Uralic"/>
                <a:cs typeface="Palladio Uralic"/>
              </a:rPr>
              <a:t>STORED PROCEDURE</a:t>
            </a:r>
            <a:endParaRPr lang="en-US" sz="8000" b="1" dirty="0"/>
          </a:p>
        </p:txBody>
      </p:sp>
    </p:spTree>
    <p:extLst>
      <p:ext uri="{BB962C8B-B14F-4D97-AF65-F5344CB8AC3E}">
        <p14:creationId xmlns:p14="http://schemas.microsoft.com/office/powerpoint/2010/main" val="1151213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0335" y="345709"/>
            <a:ext cx="10772775" cy="970344"/>
          </a:xfrm>
        </p:spPr>
        <p:txBody>
          <a:bodyPr/>
          <a:lstStyle/>
          <a:p>
            <a:pPr algn="ctr"/>
            <a:r>
              <a:rPr lang="en-US" b="1" dirty="0" smtClean="0"/>
              <a:t>WHAT IS SQL STORED PROCEDURE</a:t>
            </a:r>
            <a:endParaRPr lang="en-US" b="1" dirty="0"/>
          </a:p>
        </p:txBody>
      </p:sp>
      <p:sp>
        <p:nvSpPr>
          <p:cNvPr id="5" name="Rectangle 4"/>
          <p:cNvSpPr/>
          <p:nvPr/>
        </p:nvSpPr>
        <p:spPr>
          <a:xfrm>
            <a:off x="1290416" y="2049113"/>
            <a:ext cx="10024217" cy="2308324"/>
          </a:xfrm>
          <a:prstGeom prst="rect">
            <a:avLst/>
          </a:prstGeom>
        </p:spPr>
        <p:txBody>
          <a:bodyPr wrap="square">
            <a:spAutoFit/>
          </a:bodyPr>
          <a:lstStyle/>
          <a:p>
            <a:pPr marL="285750" indent="-285750" fontAlgn="base">
              <a:buFont typeface="Wingdings" panose="05000000000000000000" pitchFamily="2" charset="2"/>
              <a:buChar char="q"/>
            </a:pPr>
            <a:r>
              <a:rPr lang="en-US" dirty="0">
                <a:solidFill>
                  <a:srgbClr val="212529"/>
                </a:solidFill>
                <a:latin typeface="-apple-system"/>
              </a:rPr>
              <a:t>A stored procedure is a set of SQL statements that can be executed on the database. It is stored as an object in the database</a:t>
            </a:r>
            <a:r>
              <a:rPr lang="en-US" dirty="0" smtClean="0">
                <a:solidFill>
                  <a:srgbClr val="212529"/>
                </a:solidFill>
                <a:latin typeface="-apple-system"/>
              </a:rPr>
              <a:t>.</a:t>
            </a:r>
          </a:p>
          <a:p>
            <a:pPr fontAlgn="base"/>
            <a:endParaRPr lang="en-US" dirty="0">
              <a:solidFill>
                <a:srgbClr val="212529"/>
              </a:solidFill>
              <a:latin typeface="-apple-system"/>
            </a:endParaRPr>
          </a:p>
          <a:p>
            <a:pPr marL="285750" indent="-285750" fontAlgn="base">
              <a:buFont typeface="Wingdings" panose="05000000000000000000" pitchFamily="2" charset="2"/>
              <a:buChar char="q"/>
            </a:pPr>
            <a:r>
              <a:rPr lang="en-US" dirty="0">
                <a:solidFill>
                  <a:srgbClr val="212529"/>
                </a:solidFill>
                <a:latin typeface="-apple-system"/>
              </a:rPr>
              <a:t>A stored procedure allows for code that is run many times to be saved on the database and run at a later time, making it easier for yourself and other developers in the future</a:t>
            </a:r>
            <a:r>
              <a:rPr lang="en-US" dirty="0" smtClean="0">
                <a:solidFill>
                  <a:srgbClr val="212529"/>
                </a:solidFill>
                <a:latin typeface="-apple-system"/>
              </a:rPr>
              <a:t>.</a:t>
            </a:r>
          </a:p>
          <a:p>
            <a:pPr marL="285750" indent="-285750" fontAlgn="base">
              <a:buFont typeface="Wingdings" panose="05000000000000000000" pitchFamily="2" charset="2"/>
              <a:buChar char="q"/>
            </a:pPr>
            <a:endParaRPr lang="en-US" dirty="0">
              <a:solidFill>
                <a:srgbClr val="212529"/>
              </a:solidFill>
              <a:latin typeface="-apple-system"/>
            </a:endParaRPr>
          </a:p>
          <a:p>
            <a:pPr marL="285750" indent="-285750" fontAlgn="base">
              <a:buFont typeface="Wingdings" panose="05000000000000000000" pitchFamily="2" charset="2"/>
              <a:buChar char="q"/>
            </a:pPr>
            <a:r>
              <a:rPr lang="en-US" dirty="0">
                <a:solidFill>
                  <a:srgbClr val="212529"/>
                </a:solidFill>
                <a:latin typeface="-apple-system"/>
              </a:rPr>
              <a:t>It also allows for extra features that aren’t available in regular SQL language to be used, such as loops, output, and manipulation variables.</a:t>
            </a:r>
            <a:endParaRPr lang="en-US" b="0" i="0" dirty="0">
              <a:solidFill>
                <a:srgbClr val="212529"/>
              </a:solidFill>
              <a:effectLst/>
              <a:latin typeface="-apple-system"/>
            </a:endParaRPr>
          </a:p>
        </p:txBody>
      </p:sp>
    </p:spTree>
    <p:extLst>
      <p:ext uri="{BB962C8B-B14F-4D97-AF65-F5344CB8AC3E}">
        <p14:creationId xmlns:p14="http://schemas.microsoft.com/office/powerpoint/2010/main" val="41829372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0335" y="345709"/>
            <a:ext cx="10772775" cy="970344"/>
          </a:xfrm>
        </p:spPr>
        <p:txBody>
          <a:bodyPr>
            <a:normAutofit fontScale="90000"/>
          </a:bodyPr>
          <a:lstStyle/>
          <a:p>
            <a:pPr algn="ctr"/>
            <a:r>
              <a:rPr lang="en-US" b="1" dirty="0" smtClean="0"/>
              <a:t>ADVANTAGES OF SQL STORED PROCEDURE</a:t>
            </a:r>
            <a:endParaRPr lang="en-US" b="1" dirty="0"/>
          </a:p>
        </p:txBody>
      </p:sp>
      <p:sp>
        <p:nvSpPr>
          <p:cNvPr id="5" name="Rectangle 4"/>
          <p:cNvSpPr/>
          <p:nvPr/>
        </p:nvSpPr>
        <p:spPr>
          <a:xfrm>
            <a:off x="1449936" y="1788015"/>
            <a:ext cx="8839199" cy="2585323"/>
          </a:xfrm>
          <a:prstGeom prst="rect">
            <a:avLst/>
          </a:prstGeom>
        </p:spPr>
        <p:txBody>
          <a:bodyPr wrap="square">
            <a:spAutoFit/>
          </a:bodyPr>
          <a:lstStyle/>
          <a:p>
            <a:r>
              <a:rPr lang="en-US" dirty="0">
                <a:latin typeface="-apple-system"/>
              </a:rPr>
              <a:t>The advantages of using stored procedures are as follows: </a:t>
            </a:r>
            <a:endParaRPr lang="en-US" dirty="0" smtClean="0">
              <a:latin typeface="-apple-system"/>
            </a:endParaRPr>
          </a:p>
          <a:p>
            <a:endParaRPr lang="en-US" dirty="0">
              <a:latin typeface="-apple-system"/>
            </a:endParaRPr>
          </a:p>
          <a:p>
            <a:pPr marL="742950" lvl="1" indent="-285750">
              <a:buFont typeface="Wingdings" panose="05000000000000000000" pitchFamily="2" charset="2"/>
              <a:buChar char="q"/>
            </a:pPr>
            <a:r>
              <a:rPr lang="en-US" dirty="0" smtClean="0">
                <a:latin typeface="-apple-system"/>
              </a:rPr>
              <a:t>Improved Security</a:t>
            </a:r>
          </a:p>
          <a:p>
            <a:pPr lvl="1"/>
            <a:r>
              <a:rPr lang="en-US" dirty="0" smtClean="0">
                <a:latin typeface="-apple-system"/>
              </a:rPr>
              <a:t> </a:t>
            </a:r>
          </a:p>
          <a:p>
            <a:pPr marL="742950" lvl="1" indent="-285750">
              <a:buFont typeface="Wingdings" panose="05000000000000000000" pitchFamily="2" charset="2"/>
              <a:buChar char="q"/>
            </a:pPr>
            <a:r>
              <a:rPr lang="en-US" dirty="0" smtClean="0">
                <a:latin typeface="-apple-system"/>
              </a:rPr>
              <a:t>Precompiled Execution</a:t>
            </a:r>
          </a:p>
          <a:p>
            <a:pPr lvl="1"/>
            <a:r>
              <a:rPr lang="en-US" dirty="0" smtClean="0">
                <a:latin typeface="-apple-system"/>
              </a:rPr>
              <a:t> </a:t>
            </a:r>
          </a:p>
          <a:p>
            <a:pPr marL="742950" lvl="1" indent="-285750">
              <a:buFont typeface="Wingdings" panose="05000000000000000000" pitchFamily="2" charset="2"/>
              <a:buChar char="q"/>
            </a:pPr>
            <a:r>
              <a:rPr lang="en-US" dirty="0" smtClean="0">
                <a:latin typeface="-apple-system"/>
              </a:rPr>
              <a:t>Reduced </a:t>
            </a:r>
            <a:r>
              <a:rPr lang="en-US" dirty="0">
                <a:latin typeface="-apple-system"/>
              </a:rPr>
              <a:t>Client/Server </a:t>
            </a:r>
            <a:r>
              <a:rPr lang="en-US" dirty="0" smtClean="0">
                <a:latin typeface="-apple-system"/>
              </a:rPr>
              <a:t>Traffic</a:t>
            </a:r>
          </a:p>
          <a:p>
            <a:pPr lvl="1"/>
            <a:r>
              <a:rPr lang="en-US" dirty="0" smtClean="0">
                <a:latin typeface="-apple-system"/>
              </a:rPr>
              <a:t> </a:t>
            </a:r>
          </a:p>
          <a:p>
            <a:pPr marL="742950" lvl="1" indent="-285750">
              <a:buFont typeface="Wingdings" panose="05000000000000000000" pitchFamily="2" charset="2"/>
              <a:buChar char="q"/>
            </a:pPr>
            <a:r>
              <a:rPr lang="en-US" dirty="0" smtClean="0">
                <a:latin typeface="-apple-system"/>
              </a:rPr>
              <a:t>Reuse of </a:t>
            </a:r>
            <a:r>
              <a:rPr lang="en-US" dirty="0">
                <a:latin typeface="-apple-system"/>
              </a:rPr>
              <a:t>Code </a:t>
            </a:r>
          </a:p>
        </p:txBody>
      </p:sp>
    </p:spTree>
    <p:extLst>
      <p:ext uri="{BB962C8B-B14F-4D97-AF65-F5344CB8AC3E}">
        <p14:creationId xmlns:p14="http://schemas.microsoft.com/office/powerpoint/2010/main" val="28605132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fontScale="90000"/>
          </a:bodyPr>
          <a:lstStyle/>
          <a:p>
            <a:pPr algn="ctr"/>
            <a:r>
              <a:rPr lang="en-US" b="1" spc="-5" dirty="0" smtClean="0">
                <a:latin typeface="Palladio Uralic"/>
                <a:cs typeface="Palladio Uralic"/>
              </a:rPr>
              <a:t>TYPES STORED PROCEDURE</a:t>
            </a:r>
            <a:endParaRPr lang="en-US" sz="8000" b="1" dirty="0"/>
          </a:p>
        </p:txBody>
      </p:sp>
    </p:spTree>
    <p:extLst>
      <p:ext uri="{BB962C8B-B14F-4D97-AF65-F5344CB8AC3E}">
        <p14:creationId xmlns:p14="http://schemas.microsoft.com/office/powerpoint/2010/main" val="35244737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TYPES OF STORED PROCEDURE</a:t>
            </a:r>
            <a:endParaRPr lang="en-US" b="1" dirty="0"/>
          </a:p>
        </p:txBody>
      </p:sp>
      <p:sp>
        <p:nvSpPr>
          <p:cNvPr id="4" name="Rectangle 3"/>
          <p:cNvSpPr/>
          <p:nvPr/>
        </p:nvSpPr>
        <p:spPr>
          <a:xfrm>
            <a:off x="1110125" y="1902644"/>
            <a:ext cx="6472669" cy="369332"/>
          </a:xfrm>
          <a:prstGeom prst="rect">
            <a:avLst/>
          </a:prstGeom>
        </p:spPr>
        <p:txBody>
          <a:bodyPr wrap="none">
            <a:spAutoFit/>
          </a:bodyPr>
          <a:lstStyle/>
          <a:p>
            <a:r>
              <a:rPr lang="en-US" dirty="0">
                <a:latin typeface="-apple-system"/>
              </a:rPr>
              <a:t>SQL Server supports the following types of stored </a:t>
            </a:r>
            <a:r>
              <a:rPr lang="en-US" dirty="0" smtClean="0">
                <a:latin typeface="-apple-system"/>
              </a:rPr>
              <a:t>procedures</a:t>
            </a:r>
            <a:endParaRPr lang="en-US" dirty="0">
              <a:latin typeface="-apple-system"/>
            </a:endParaRPr>
          </a:p>
        </p:txBody>
      </p:sp>
      <p:sp>
        <p:nvSpPr>
          <p:cNvPr id="5" name="Rectangle 4"/>
          <p:cNvSpPr/>
          <p:nvPr/>
        </p:nvSpPr>
        <p:spPr>
          <a:xfrm>
            <a:off x="1452068" y="2449575"/>
            <a:ext cx="6130726" cy="2031325"/>
          </a:xfrm>
          <a:prstGeom prst="rect">
            <a:avLst/>
          </a:prstGeom>
        </p:spPr>
        <p:txBody>
          <a:bodyPr wrap="square">
            <a:spAutoFit/>
          </a:bodyPr>
          <a:lstStyle/>
          <a:p>
            <a:pPr marL="285750" indent="-285750">
              <a:buFont typeface="Wingdings" panose="05000000000000000000" pitchFamily="2" charset="2"/>
              <a:buChar char="q"/>
            </a:pPr>
            <a:r>
              <a:rPr lang="en-US" b="1" dirty="0">
                <a:latin typeface="-apple-system"/>
              </a:rPr>
              <a:t>User-Defined Stored </a:t>
            </a:r>
            <a:r>
              <a:rPr lang="en-US" b="1" dirty="0" smtClean="0">
                <a:latin typeface="-apple-system"/>
              </a:rPr>
              <a:t>Procedures</a:t>
            </a:r>
          </a:p>
          <a:p>
            <a:endParaRPr lang="en-US" b="1" dirty="0" smtClean="0">
              <a:latin typeface="-apple-system"/>
            </a:endParaRPr>
          </a:p>
          <a:p>
            <a:pPr marL="285750" indent="-285750">
              <a:buFont typeface="Wingdings" panose="05000000000000000000" pitchFamily="2" charset="2"/>
              <a:buChar char="q"/>
            </a:pPr>
            <a:r>
              <a:rPr lang="en-US" b="1" dirty="0">
                <a:latin typeface="-apple-system"/>
              </a:rPr>
              <a:t>Extended Stored </a:t>
            </a:r>
            <a:r>
              <a:rPr lang="en-US" b="1" dirty="0" smtClean="0">
                <a:latin typeface="-apple-system"/>
              </a:rPr>
              <a:t>Procedures</a:t>
            </a:r>
          </a:p>
          <a:p>
            <a:endParaRPr lang="en-US" b="1" dirty="0" smtClean="0">
              <a:latin typeface="-apple-system"/>
            </a:endParaRPr>
          </a:p>
          <a:p>
            <a:pPr marL="285750" indent="-285750">
              <a:buFont typeface="Wingdings" panose="05000000000000000000" pitchFamily="2" charset="2"/>
              <a:buChar char="q"/>
            </a:pPr>
            <a:r>
              <a:rPr lang="en-US" b="1" dirty="0">
                <a:latin typeface="-apple-system"/>
              </a:rPr>
              <a:t>System Stored </a:t>
            </a:r>
            <a:r>
              <a:rPr lang="en-US" b="1" dirty="0" smtClean="0">
                <a:latin typeface="-apple-system"/>
              </a:rPr>
              <a:t>Procedures</a:t>
            </a:r>
          </a:p>
          <a:p>
            <a:r>
              <a:rPr lang="en-US" b="1" dirty="0" smtClean="0">
                <a:latin typeface="-apple-system"/>
              </a:rPr>
              <a:t> </a:t>
            </a:r>
          </a:p>
          <a:p>
            <a:pPr marL="285750" indent="-285750">
              <a:buFont typeface="Wingdings" panose="05000000000000000000" pitchFamily="2" charset="2"/>
              <a:buChar char="q"/>
            </a:pPr>
            <a:r>
              <a:rPr lang="en-US" b="1" dirty="0" smtClean="0">
                <a:latin typeface="-apple-system"/>
              </a:rPr>
              <a:t>Temporary Stored Procedure</a:t>
            </a:r>
            <a:endParaRPr lang="en-US" b="1" dirty="0">
              <a:latin typeface="-apple-system"/>
            </a:endParaRPr>
          </a:p>
        </p:txBody>
      </p:sp>
    </p:spTree>
    <p:extLst>
      <p:ext uri="{BB962C8B-B14F-4D97-AF65-F5344CB8AC3E}">
        <p14:creationId xmlns:p14="http://schemas.microsoft.com/office/powerpoint/2010/main" val="12991058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8105" y="2288396"/>
            <a:ext cx="10531267" cy="3139321"/>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User-defined stored procedures are also known as custom stored procedures</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These </a:t>
            </a:r>
            <a:r>
              <a:rPr lang="en-US" dirty="0">
                <a:latin typeface="-apple-system"/>
              </a:rPr>
              <a:t>procedures are used for reusing Transact-SQL statements for performing repetitive tasks</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There </a:t>
            </a:r>
            <a:r>
              <a:rPr lang="en-US" dirty="0">
                <a:latin typeface="-apple-system"/>
              </a:rPr>
              <a:t>are two types of user-defined stored procedures, the Transact-SQL stored procedures and the Common Language Runtime (CLR) stored procedures</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Transact-SQL </a:t>
            </a:r>
            <a:r>
              <a:rPr lang="en-US" dirty="0">
                <a:latin typeface="-apple-system"/>
              </a:rPr>
              <a:t>stored procedures consist of Transact-SQL statements whereas the CLR stored procedures are based on the .NET framework CLR methods</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Both </a:t>
            </a:r>
            <a:r>
              <a:rPr lang="en-US" dirty="0">
                <a:latin typeface="-apple-system"/>
              </a:rPr>
              <a:t>the stored procedures can take and return user-defined parameters.</a:t>
            </a:r>
          </a:p>
        </p:txBody>
      </p:sp>
      <p:sp>
        <p:nvSpPr>
          <p:cNvPr id="5" name="Title 1"/>
          <p:cNvSpPr>
            <a:spLocks noGrp="1"/>
          </p:cNvSpPr>
          <p:nvPr>
            <p:ph type="title"/>
          </p:nvPr>
        </p:nvSpPr>
        <p:spPr>
          <a:xfrm>
            <a:off x="657224" y="499533"/>
            <a:ext cx="10772775" cy="1658198"/>
          </a:xfrm>
        </p:spPr>
        <p:txBody>
          <a:bodyPr/>
          <a:lstStyle/>
          <a:p>
            <a:pPr algn="ctr"/>
            <a:r>
              <a:rPr lang="en-US" b="1" dirty="0" smtClean="0"/>
              <a:t>USER DEFINED STORED PROCEDURE</a:t>
            </a:r>
            <a:endParaRPr lang="en-US" b="1" dirty="0"/>
          </a:p>
        </p:txBody>
      </p:sp>
    </p:spTree>
    <p:extLst>
      <p:ext uri="{BB962C8B-B14F-4D97-AF65-F5344CB8AC3E}">
        <p14:creationId xmlns:p14="http://schemas.microsoft.com/office/powerpoint/2010/main" val="10127098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04657" y="1823711"/>
            <a:ext cx="10360351" cy="1200329"/>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Stored procedures that run on remote SQL Servers are known as remote stored procedures</a:t>
            </a:r>
            <a:r>
              <a:rPr lang="en-US" dirty="0" smtClean="0">
                <a:latin typeface="-apple-system"/>
              </a:rPr>
              <a:t>.</a:t>
            </a:r>
          </a:p>
          <a:p>
            <a:pPr marL="285750" indent="-285750">
              <a:buFont typeface="Wingdings" panose="05000000000000000000" pitchFamily="2" charset="2"/>
              <a:buChar char="q"/>
            </a:pPr>
            <a:endParaRPr lang="en-US" dirty="0" smtClean="0">
              <a:latin typeface="-apple-system"/>
            </a:endParaRPr>
          </a:p>
          <a:p>
            <a:pPr marL="285750" indent="-285750">
              <a:buFont typeface="Wingdings" panose="05000000000000000000" pitchFamily="2" charset="2"/>
              <a:buChar char="q"/>
            </a:pPr>
            <a:r>
              <a:rPr lang="en-US" dirty="0">
                <a:latin typeface="-apple-system"/>
              </a:rPr>
              <a:t>When a remote stored procedure is executed from a local instance of SQL Server to a client computer, a statement abort error might be encountered</a:t>
            </a:r>
          </a:p>
        </p:txBody>
      </p:sp>
      <p:sp>
        <p:nvSpPr>
          <p:cNvPr id="6" name="Title 1"/>
          <p:cNvSpPr txBox="1">
            <a:spLocks/>
          </p:cNvSpPr>
          <p:nvPr/>
        </p:nvSpPr>
        <p:spPr>
          <a:xfrm>
            <a:off x="829056" y="571144"/>
            <a:ext cx="10772775" cy="10804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b="1" dirty="0" smtClean="0"/>
              <a:t>REMOTE STORED PROCEDURE</a:t>
            </a:r>
            <a:endParaRPr lang="en-US" b="1" dirty="0"/>
          </a:p>
        </p:txBody>
      </p:sp>
    </p:spTree>
    <p:extLst>
      <p:ext uri="{BB962C8B-B14F-4D97-AF65-F5344CB8AC3E}">
        <p14:creationId xmlns:p14="http://schemas.microsoft.com/office/powerpoint/2010/main" val="20582947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474" y="2054702"/>
            <a:ext cx="10706455" cy="1754326"/>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Extended stored procedures help SQL Server in interacting with the operating system</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a:latin typeface="-apple-system"/>
              </a:rPr>
              <a:t>Extended stored procedures are not resident objects of SQL Server</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They </a:t>
            </a:r>
            <a:r>
              <a:rPr lang="en-US" dirty="0">
                <a:latin typeface="-apple-system"/>
              </a:rPr>
              <a:t>are procedures that are implemented as dynamic-link libraries (DLL) executed outside the SQL Server environment. </a:t>
            </a:r>
          </a:p>
        </p:txBody>
      </p:sp>
      <p:sp>
        <p:nvSpPr>
          <p:cNvPr id="5" name="Title 1"/>
          <p:cNvSpPr txBox="1">
            <a:spLocks/>
          </p:cNvSpPr>
          <p:nvPr/>
        </p:nvSpPr>
        <p:spPr>
          <a:xfrm>
            <a:off x="829056" y="571144"/>
            <a:ext cx="10772775" cy="10804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b="1" dirty="0" smtClean="0"/>
              <a:t>EXTEND STORED PROCEDURE</a:t>
            </a:r>
            <a:endParaRPr lang="en-US" b="1" dirty="0"/>
          </a:p>
        </p:txBody>
      </p:sp>
      <p:sp>
        <p:nvSpPr>
          <p:cNvPr id="6" name="Rectangle 5"/>
          <p:cNvSpPr/>
          <p:nvPr/>
        </p:nvSpPr>
        <p:spPr>
          <a:xfrm>
            <a:off x="1697764" y="3930751"/>
            <a:ext cx="6096000" cy="923330"/>
          </a:xfrm>
          <a:prstGeom prst="rect">
            <a:avLst/>
          </a:prstGeom>
        </p:spPr>
        <p:txBody>
          <a:bodyPr>
            <a:spAutoFit/>
          </a:bodyPr>
          <a:lstStyle/>
          <a:p>
            <a:r>
              <a:rPr lang="en-US" b="1" dirty="0" smtClean="0">
                <a:latin typeface="-apple-system"/>
              </a:rPr>
              <a:t>Syntax</a:t>
            </a:r>
            <a:r>
              <a:rPr lang="en-US" b="1" dirty="0">
                <a:latin typeface="-apple-system"/>
              </a:rPr>
              <a:t>: </a:t>
            </a:r>
            <a:endParaRPr lang="en-US" b="1" dirty="0" smtClean="0">
              <a:latin typeface="-apple-system"/>
            </a:endParaRPr>
          </a:p>
          <a:p>
            <a:pPr lvl="2"/>
            <a:r>
              <a:rPr lang="en-US" b="1" dirty="0" smtClean="0">
                <a:latin typeface="-apple-system"/>
              </a:rPr>
              <a:t>	EXECUTE </a:t>
            </a:r>
            <a:r>
              <a:rPr lang="en-US" b="1" dirty="0">
                <a:latin typeface="-apple-system"/>
              </a:rPr>
              <a:t>&lt;</a:t>
            </a:r>
            <a:r>
              <a:rPr lang="en-US" b="1" dirty="0" err="1">
                <a:latin typeface="-apple-system"/>
              </a:rPr>
              <a:t>procedure_name</a:t>
            </a:r>
            <a:r>
              <a:rPr lang="en-US" b="1" dirty="0" smtClean="0">
                <a:latin typeface="-apple-system"/>
              </a:rPr>
              <a:t>&gt;</a:t>
            </a:r>
          </a:p>
          <a:p>
            <a:endParaRPr lang="en-US" dirty="0">
              <a:latin typeface="-apple-system"/>
            </a:endParaRPr>
          </a:p>
        </p:txBody>
      </p:sp>
      <p:sp>
        <p:nvSpPr>
          <p:cNvPr id="7" name="Rectangle 6"/>
          <p:cNvSpPr/>
          <p:nvPr/>
        </p:nvSpPr>
        <p:spPr>
          <a:xfrm>
            <a:off x="1270474" y="4854081"/>
            <a:ext cx="9881788" cy="1200329"/>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Following code snippet executes the extended stored procedure </a:t>
            </a:r>
            <a:r>
              <a:rPr lang="en-US" dirty="0" err="1">
                <a:latin typeface="-apple-system"/>
              </a:rPr>
              <a:t>xp_fileexist</a:t>
            </a:r>
            <a:r>
              <a:rPr lang="en-US" dirty="0">
                <a:latin typeface="-apple-system"/>
              </a:rPr>
              <a:t> to check whether the MyTest.txt file exists or not. </a:t>
            </a:r>
          </a:p>
          <a:p>
            <a:endParaRPr lang="en-US" dirty="0">
              <a:latin typeface="-apple-system"/>
            </a:endParaRPr>
          </a:p>
          <a:p>
            <a:pPr lvl="5"/>
            <a:r>
              <a:rPr lang="en-US" b="1" dirty="0">
                <a:latin typeface="-apple-system"/>
              </a:rPr>
              <a:t>EXECUTE </a:t>
            </a:r>
            <a:r>
              <a:rPr lang="en-US" b="1" dirty="0" err="1">
                <a:latin typeface="-apple-system"/>
              </a:rPr>
              <a:t>xp_fileexist</a:t>
            </a:r>
            <a:r>
              <a:rPr lang="en-US" b="1" dirty="0">
                <a:latin typeface="-apple-system"/>
              </a:rPr>
              <a:t> 'c:\MyTest.txt</a:t>
            </a:r>
          </a:p>
        </p:txBody>
      </p:sp>
    </p:spTree>
    <p:extLst>
      <p:ext uri="{BB962C8B-B14F-4D97-AF65-F5344CB8AC3E}">
        <p14:creationId xmlns:p14="http://schemas.microsoft.com/office/powerpoint/2010/main" val="4035881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4873" y="1351892"/>
            <a:ext cx="10657408" cy="2585323"/>
          </a:xfrm>
          <a:prstGeom prst="rect">
            <a:avLst/>
          </a:prstGeom>
        </p:spPr>
        <p:txBody>
          <a:bodyPr wrap="square">
            <a:spAutoFit/>
          </a:bodyPr>
          <a:lstStyle/>
          <a:p>
            <a:pPr marL="285750" indent="-285750">
              <a:buFont typeface="Wingdings" panose="05000000000000000000" pitchFamily="2" charset="2"/>
              <a:buChar char="q"/>
            </a:pPr>
            <a:r>
              <a:rPr lang="en-US" dirty="0"/>
              <a:t>Stored procedures created for temporary use within a session are called temporary stored procedures</a:t>
            </a:r>
            <a:r>
              <a:rPr lang="en-US" dirty="0" smtClean="0"/>
              <a:t>.</a:t>
            </a:r>
          </a:p>
          <a:p>
            <a:endParaRPr lang="en-US" dirty="0"/>
          </a:p>
          <a:p>
            <a:pPr marL="285750" indent="-285750">
              <a:buFont typeface="Wingdings" panose="05000000000000000000" pitchFamily="2" charset="2"/>
              <a:buChar char="q"/>
            </a:pPr>
            <a:r>
              <a:rPr lang="en-US" dirty="0" smtClean="0"/>
              <a:t>These </a:t>
            </a:r>
            <a:r>
              <a:rPr lang="en-US" dirty="0"/>
              <a:t>procedures are stored in the </a:t>
            </a:r>
            <a:r>
              <a:rPr lang="en-US" dirty="0" err="1"/>
              <a:t>tempdb</a:t>
            </a:r>
            <a:r>
              <a:rPr lang="en-US" dirty="0"/>
              <a:t> database</a:t>
            </a:r>
            <a:r>
              <a:rPr lang="en-US" dirty="0" smtClean="0"/>
              <a:t>.</a:t>
            </a:r>
          </a:p>
          <a:p>
            <a:endParaRPr lang="en-US" dirty="0" smtClean="0"/>
          </a:p>
          <a:p>
            <a:pPr marL="285750" indent="-285750">
              <a:buFont typeface="Wingdings" panose="05000000000000000000" pitchFamily="2" charset="2"/>
              <a:buChar char="q"/>
            </a:pPr>
            <a:r>
              <a:rPr lang="en-US" dirty="0" smtClean="0"/>
              <a:t>The </a:t>
            </a:r>
            <a:r>
              <a:rPr lang="en-US" dirty="0" err="1"/>
              <a:t>tempdb</a:t>
            </a:r>
            <a:r>
              <a:rPr lang="en-US" dirty="0"/>
              <a:t> system database is a global resource available to all users connected to an instance of SQL Server</a:t>
            </a:r>
            <a:r>
              <a:rPr lang="en-US" dirty="0" smtClean="0"/>
              <a:t>.</a:t>
            </a:r>
          </a:p>
          <a:p>
            <a:endParaRPr lang="en-US" dirty="0"/>
          </a:p>
          <a:p>
            <a:pPr marL="285750" indent="-285750">
              <a:buFont typeface="Wingdings" panose="05000000000000000000" pitchFamily="2" charset="2"/>
              <a:buChar char="q"/>
            </a:pPr>
            <a:r>
              <a:rPr lang="en-US" dirty="0" smtClean="0"/>
              <a:t>SQL </a:t>
            </a:r>
            <a:r>
              <a:rPr lang="en-US" dirty="0"/>
              <a:t>Server supports two types of temporary stored procedures namely, local and global</a:t>
            </a:r>
            <a:r>
              <a:rPr lang="en-US" dirty="0" smtClean="0"/>
              <a:t>.</a:t>
            </a:r>
          </a:p>
          <a:p>
            <a:r>
              <a:rPr lang="en-US" dirty="0" smtClean="0"/>
              <a:t> </a:t>
            </a:r>
            <a:endParaRPr lang="en-US" dirty="0"/>
          </a:p>
          <a:p>
            <a:pPr marL="285750" indent="-285750">
              <a:buFont typeface="Wingdings" panose="05000000000000000000" pitchFamily="2" charset="2"/>
              <a:buChar char="q"/>
            </a:pPr>
            <a:r>
              <a:rPr lang="en-US" dirty="0" smtClean="0"/>
              <a:t>The </a:t>
            </a:r>
            <a:r>
              <a:rPr lang="en-US" dirty="0"/>
              <a:t>table lists the differences between the two types of stored procedures.</a:t>
            </a:r>
          </a:p>
        </p:txBody>
      </p:sp>
      <p:sp>
        <p:nvSpPr>
          <p:cNvPr id="5" name="Title 1"/>
          <p:cNvSpPr txBox="1">
            <a:spLocks/>
          </p:cNvSpPr>
          <p:nvPr/>
        </p:nvSpPr>
        <p:spPr>
          <a:xfrm>
            <a:off x="794873" y="340408"/>
            <a:ext cx="10772775" cy="10804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b="1" dirty="0" smtClean="0"/>
              <a:t>TEMPORARY STORED PROCEDURE</a:t>
            </a:r>
            <a:endParaRPr lang="en-US" b="1" dirty="0"/>
          </a:p>
        </p:txBody>
      </p:sp>
      <p:pic>
        <p:nvPicPr>
          <p:cNvPr id="6" name="Picture 5"/>
          <p:cNvPicPr>
            <a:picLocks noChangeAspect="1"/>
          </p:cNvPicPr>
          <p:nvPr/>
        </p:nvPicPr>
        <p:blipFill rotWithShape="1">
          <a:blip r:embed="rId2"/>
          <a:srcRect l="1575" r="510" b="2826"/>
          <a:stretch/>
        </p:blipFill>
        <p:spPr>
          <a:xfrm>
            <a:off x="2076628" y="4056856"/>
            <a:ext cx="7930497" cy="2452644"/>
          </a:xfrm>
          <a:prstGeom prst="rect">
            <a:avLst/>
          </a:prstGeom>
        </p:spPr>
      </p:pic>
    </p:spTree>
    <p:extLst>
      <p:ext uri="{BB962C8B-B14F-4D97-AF65-F5344CB8AC3E}">
        <p14:creationId xmlns:p14="http://schemas.microsoft.com/office/powerpoint/2010/main" val="26937240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29056" y="366045"/>
            <a:ext cx="10772775" cy="10804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b="1" dirty="0" smtClean="0"/>
              <a:t>SYSTEM STORED PROCEDURE</a:t>
            </a:r>
            <a:endParaRPr lang="en-US" b="1" dirty="0"/>
          </a:p>
        </p:txBody>
      </p:sp>
      <p:sp>
        <p:nvSpPr>
          <p:cNvPr id="5" name="Rectangle 4"/>
          <p:cNvSpPr/>
          <p:nvPr/>
        </p:nvSpPr>
        <p:spPr>
          <a:xfrm>
            <a:off x="1298960" y="1721129"/>
            <a:ext cx="10425869" cy="2585323"/>
          </a:xfrm>
          <a:prstGeom prst="rect">
            <a:avLst/>
          </a:prstGeom>
        </p:spPr>
        <p:txBody>
          <a:bodyPr wrap="square">
            <a:spAutoFit/>
          </a:bodyPr>
          <a:lstStyle/>
          <a:p>
            <a:pPr marL="285750" indent="-285750">
              <a:buFont typeface="Wingdings" panose="05000000000000000000" pitchFamily="2" charset="2"/>
              <a:buChar char="q"/>
            </a:pPr>
            <a:r>
              <a:rPr lang="en-US" dirty="0">
                <a:solidFill>
                  <a:srgbClr val="161616"/>
                </a:solidFill>
                <a:latin typeface="Segoe UI" panose="020B0502040204020203" pitchFamily="34" charset="0"/>
              </a:rPr>
              <a:t>These stored procedures are already defined in</a:t>
            </a:r>
            <a:r>
              <a:rPr lang="en-US" dirty="0">
                <a:solidFill>
                  <a:srgbClr val="4588ED"/>
                </a:solidFill>
                <a:latin typeface="Segoe UI" panose="020B0502040204020203" pitchFamily="34" charset="0"/>
                <a:hlinkClick r:id="rId2"/>
              </a:rPr>
              <a:t> SQL Server</a:t>
            </a:r>
            <a:r>
              <a:rPr lang="en-US" dirty="0" smtClean="0">
                <a:solidFill>
                  <a:srgbClr val="161616"/>
                </a:solidFill>
                <a:latin typeface="Segoe UI" panose="020B0502040204020203" pitchFamily="34" charset="0"/>
              </a:rPr>
              <a:t>.</a:t>
            </a:r>
          </a:p>
          <a:p>
            <a:r>
              <a:rPr lang="en-US" dirty="0" smtClean="0">
                <a:solidFill>
                  <a:srgbClr val="161616"/>
                </a:solidFill>
                <a:latin typeface="Segoe UI" panose="020B0502040204020203" pitchFamily="34" charset="0"/>
              </a:rPr>
              <a:t> </a:t>
            </a:r>
          </a:p>
          <a:p>
            <a:pPr marL="285750" indent="-285750">
              <a:buFont typeface="Wingdings" panose="05000000000000000000" pitchFamily="2" charset="2"/>
              <a:buChar char="q"/>
            </a:pPr>
            <a:r>
              <a:rPr lang="en-US" dirty="0" smtClean="0">
                <a:solidFill>
                  <a:srgbClr val="161616"/>
                </a:solidFill>
                <a:latin typeface="Segoe UI" panose="020B0502040204020203" pitchFamily="34" charset="0"/>
              </a:rPr>
              <a:t>These </a:t>
            </a:r>
            <a:r>
              <a:rPr lang="en-US" dirty="0">
                <a:solidFill>
                  <a:srgbClr val="161616"/>
                </a:solidFill>
                <a:latin typeface="Segoe UI" panose="020B0502040204020203" pitchFamily="34" charset="0"/>
              </a:rPr>
              <a:t>are physically stored in hidden SQL Server Resource Database and logically appear in the sys schema of each user-defined and system-defined database. </a:t>
            </a:r>
            <a:endParaRPr lang="en-US" dirty="0" smtClean="0">
              <a:solidFill>
                <a:srgbClr val="161616"/>
              </a:solidFill>
              <a:latin typeface="Segoe UI" panose="020B0502040204020203" pitchFamily="34" charset="0"/>
            </a:endParaRPr>
          </a:p>
          <a:p>
            <a:endParaRPr lang="en-US" dirty="0" smtClean="0">
              <a:solidFill>
                <a:srgbClr val="161616"/>
              </a:solidFill>
              <a:latin typeface="Segoe UI" panose="020B0502040204020203" pitchFamily="34" charset="0"/>
            </a:endParaRPr>
          </a:p>
          <a:p>
            <a:pPr marL="285750" indent="-285750">
              <a:buFont typeface="Wingdings" panose="05000000000000000000" pitchFamily="2" charset="2"/>
              <a:buChar char="q"/>
            </a:pPr>
            <a:r>
              <a:rPr lang="en-US" dirty="0" smtClean="0">
                <a:solidFill>
                  <a:srgbClr val="161616"/>
                </a:solidFill>
                <a:latin typeface="Segoe UI" panose="020B0502040204020203" pitchFamily="34" charset="0"/>
              </a:rPr>
              <a:t>This </a:t>
            </a:r>
            <a:r>
              <a:rPr lang="en-US" dirty="0">
                <a:solidFill>
                  <a:srgbClr val="161616"/>
                </a:solidFill>
                <a:latin typeface="Segoe UI" panose="020B0502040204020203" pitchFamily="34" charset="0"/>
              </a:rPr>
              <a:t>procedure starts with the </a:t>
            </a:r>
            <a:r>
              <a:rPr lang="en-US" dirty="0" err="1">
                <a:solidFill>
                  <a:srgbClr val="161616"/>
                </a:solidFill>
                <a:latin typeface="Segoe UI" panose="020B0502040204020203" pitchFamily="34" charset="0"/>
              </a:rPr>
              <a:t>sp</a:t>
            </a:r>
            <a:r>
              <a:rPr lang="en-US" dirty="0">
                <a:solidFill>
                  <a:srgbClr val="161616"/>
                </a:solidFill>
                <a:latin typeface="Segoe UI" panose="020B0502040204020203" pitchFamily="34" charset="0"/>
              </a:rPr>
              <a:t>_ prefix</a:t>
            </a:r>
            <a:r>
              <a:rPr lang="en-US" dirty="0" smtClean="0">
                <a:solidFill>
                  <a:srgbClr val="161616"/>
                </a:solidFill>
                <a:latin typeface="Segoe UI" panose="020B0502040204020203" pitchFamily="34" charset="0"/>
              </a:rPr>
              <a:t>.</a:t>
            </a:r>
          </a:p>
          <a:p>
            <a:r>
              <a:rPr lang="en-US" dirty="0" smtClean="0">
                <a:solidFill>
                  <a:srgbClr val="161616"/>
                </a:solidFill>
                <a:latin typeface="Segoe UI" panose="020B0502040204020203" pitchFamily="34" charset="0"/>
              </a:rPr>
              <a:t> </a:t>
            </a:r>
          </a:p>
          <a:p>
            <a:pPr marL="285750" indent="-285750">
              <a:buFont typeface="Wingdings" panose="05000000000000000000" pitchFamily="2" charset="2"/>
              <a:buChar char="q"/>
            </a:pPr>
            <a:r>
              <a:rPr lang="en-US" dirty="0" smtClean="0">
                <a:solidFill>
                  <a:srgbClr val="161616"/>
                </a:solidFill>
                <a:latin typeface="Segoe UI" panose="020B0502040204020203" pitchFamily="34" charset="0"/>
              </a:rPr>
              <a:t>Hence </a:t>
            </a:r>
            <a:r>
              <a:rPr lang="en-US" dirty="0">
                <a:solidFill>
                  <a:srgbClr val="161616"/>
                </a:solidFill>
                <a:latin typeface="Segoe UI" panose="020B0502040204020203" pitchFamily="34" charset="0"/>
              </a:rPr>
              <a:t>we don't use this prefix when naming user-defined procedures</a:t>
            </a:r>
            <a:r>
              <a:rPr lang="en-US" dirty="0" smtClean="0">
                <a:solidFill>
                  <a:srgbClr val="161616"/>
                </a:solidFill>
                <a:latin typeface="Segoe UI" panose="020B0502040204020203" pitchFamily="34" charset="0"/>
              </a:rPr>
              <a:t>.</a:t>
            </a:r>
          </a:p>
          <a:p>
            <a:r>
              <a:rPr lang="en-US" dirty="0" smtClean="0">
                <a:solidFill>
                  <a:srgbClr val="161616"/>
                </a:solidFill>
                <a:latin typeface="Segoe UI" panose="020B0502040204020203" pitchFamily="34" charset="0"/>
              </a:rPr>
              <a:t> </a:t>
            </a:r>
            <a:endParaRPr lang="en-US" dirty="0"/>
          </a:p>
        </p:txBody>
      </p:sp>
    </p:spTree>
    <p:extLst>
      <p:ext uri="{BB962C8B-B14F-4D97-AF65-F5344CB8AC3E}">
        <p14:creationId xmlns:p14="http://schemas.microsoft.com/office/powerpoint/2010/main" val="175708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4961"/>
          </a:xfrm>
        </p:spPr>
        <p:txBody>
          <a:bodyPr/>
          <a:lstStyle/>
          <a:p>
            <a:r>
              <a:rPr lang="en-US" dirty="0"/>
              <a:t>Selecting Data</a:t>
            </a:r>
          </a:p>
        </p:txBody>
      </p:sp>
      <p:sp>
        <p:nvSpPr>
          <p:cNvPr id="3" name="Content Placeholder 2"/>
          <p:cNvSpPr>
            <a:spLocks noGrp="1"/>
          </p:cNvSpPr>
          <p:nvPr>
            <p:ph idx="1"/>
          </p:nvPr>
        </p:nvSpPr>
        <p:spPr>
          <a:xfrm>
            <a:off x="838200" y="1825624"/>
            <a:ext cx="10831286" cy="4564289"/>
          </a:xfrm>
        </p:spPr>
        <p:txBody>
          <a:bodyPr>
            <a:normAutofit fontScale="55000" lnSpcReduction="20000"/>
          </a:bodyPr>
          <a:lstStyle/>
          <a:p>
            <a:pPr>
              <a:lnSpc>
                <a:spcPct val="80000"/>
              </a:lnSpc>
              <a:defRPr/>
            </a:pPr>
            <a:r>
              <a:rPr lang="en-US" sz="3400" dirty="0"/>
              <a:t>The </a:t>
            </a:r>
            <a:r>
              <a:rPr lang="en-US" sz="3400" b="1" dirty="0"/>
              <a:t>select</a:t>
            </a:r>
            <a:r>
              <a:rPr lang="en-US" sz="3400" dirty="0"/>
              <a:t> statement is used to query the database and retrieve selected data that match the criteria that you specify. Here is the format of a simple select statement:</a:t>
            </a:r>
          </a:p>
          <a:p>
            <a:pPr>
              <a:lnSpc>
                <a:spcPct val="80000"/>
              </a:lnSpc>
              <a:defRPr/>
            </a:pPr>
            <a:endParaRPr lang="en-US" sz="3400" dirty="0">
              <a:solidFill>
                <a:schemeClr val="accent1">
                  <a:lumMod val="50000"/>
                </a:schemeClr>
              </a:solidFill>
            </a:endParaRPr>
          </a:p>
          <a:p>
            <a:pPr algn="ctr">
              <a:lnSpc>
                <a:spcPct val="80000"/>
              </a:lnSpc>
              <a:buNone/>
              <a:defRPr/>
            </a:pPr>
            <a:r>
              <a:rPr lang="en-US" sz="3400" dirty="0">
                <a:solidFill>
                  <a:schemeClr val="accent1">
                    <a:lumMod val="50000"/>
                  </a:schemeClr>
                </a:solidFill>
              </a:rPr>
              <a:t> SELECT * FROM Table1</a:t>
            </a:r>
          </a:p>
          <a:p>
            <a:pPr>
              <a:lnSpc>
                <a:spcPct val="80000"/>
              </a:lnSpc>
              <a:buNone/>
              <a:defRPr/>
            </a:pPr>
            <a:endParaRPr lang="en-US" sz="3400" dirty="0">
              <a:solidFill>
                <a:schemeClr val="accent3">
                  <a:lumMod val="40000"/>
                  <a:lumOff val="60000"/>
                </a:schemeClr>
              </a:solidFill>
            </a:endParaRPr>
          </a:p>
          <a:p>
            <a:pPr>
              <a:lnSpc>
                <a:spcPct val="80000"/>
              </a:lnSpc>
              <a:defRPr/>
            </a:pPr>
            <a:r>
              <a:rPr lang="en-US" sz="3400" dirty="0"/>
              <a:t>The column names that follow the select keyword determine which columns will be returned in the results. You can select as many column names that you'd like, or you can use a "*" to select all columns.</a:t>
            </a:r>
          </a:p>
          <a:p>
            <a:pPr>
              <a:lnSpc>
                <a:spcPct val="80000"/>
              </a:lnSpc>
              <a:defRPr/>
            </a:pPr>
            <a:endParaRPr lang="en-US" sz="3400" dirty="0"/>
          </a:p>
          <a:p>
            <a:pPr>
              <a:lnSpc>
                <a:spcPct val="80000"/>
              </a:lnSpc>
              <a:buNone/>
              <a:defRPr/>
            </a:pPr>
            <a:r>
              <a:rPr lang="en-US" sz="3400" dirty="0">
                <a:solidFill>
                  <a:schemeClr val="accent3">
                    <a:lumMod val="40000"/>
                    <a:lumOff val="60000"/>
                  </a:schemeClr>
                </a:solidFill>
              </a:rPr>
              <a:t>			</a:t>
            </a:r>
            <a:endParaRPr lang="en-US" sz="3400" dirty="0">
              <a:solidFill>
                <a:schemeClr val="accent1">
                  <a:lumMod val="50000"/>
                </a:schemeClr>
              </a:solidFill>
            </a:endParaRPr>
          </a:p>
          <a:p>
            <a:pPr algn="ctr">
              <a:lnSpc>
                <a:spcPct val="80000"/>
              </a:lnSpc>
              <a:buNone/>
              <a:defRPr/>
            </a:pPr>
            <a:r>
              <a:rPr lang="en-US" sz="3400" dirty="0">
                <a:solidFill>
                  <a:schemeClr val="accent1">
                    <a:lumMod val="50000"/>
                  </a:schemeClr>
                </a:solidFill>
              </a:rPr>
              <a:t>	SELECT Column1, Column2, Column3, </a:t>
            </a:r>
          </a:p>
          <a:p>
            <a:pPr algn="ctr">
              <a:lnSpc>
                <a:spcPct val="80000"/>
              </a:lnSpc>
              <a:buNone/>
              <a:defRPr/>
            </a:pPr>
            <a:r>
              <a:rPr lang="en-US" sz="3400" dirty="0">
                <a:solidFill>
                  <a:schemeClr val="accent1">
                    <a:lumMod val="50000"/>
                  </a:schemeClr>
                </a:solidFill>
              </a:rPr>
              <a:t>FROM Table1</a:t>
            </a:r>
          </a:p>
          <a:p>
            <a:pPr>
              <a:lnSpc>
                <a:spcPct val="80000"/>
              </a:lnSpc>
              <a:buNone/>
              <a:defRPr/>
            </a:pPr>
            <a:endParaRPr lang="en-US" sz="3400" dirty="0">
              <a:solidFill>
                <a:schemeClr val="accent3">
                  <a:lumMod val="40000"/>
                  <a:lumOff val="60000"/>
                </a:schemeClr>
              </a:solidFill>
            </a:endParaRPr>
          </a:p>
          <a:p>
            <a:pPr>
              <a:lnSpc>
                <a:spcPct val="80000"/>
              </a:lnSpc>
              <a:defRPr/>
            </a:pPr>
            <a:r>
              <a:rPr lang="en-US" sz="3400" dirty="0"/>
              <a:t>The table name that follows the keyword </a:t>
            </a:r>
            <a:r>
              <a:rPr lang="en-US" sz="3400" b="1" dirty="0"/>
              <a:t>from</a:t>
            </a:r>
            <a:r>
              <a:rPr lang="en-US" sz="3400" dirty="0"/>
              <a:t> specifies the table that will be queried to retrieve the desired results.</a:t>
            </a:r>
          </a:p>
          <a:p>
            <a:endParaRPr lang="en-US" dirty="0"/>
          </a:p>
        </p:txBody>
      </p:sp>
    </p:spTree>
    <p:extLst>
      <p:ext uri="{BB962C8B-B14F-4D97-AF65-F5344CB8AC3E}">
        <p14:creationId xmlns:p14="http://schemas.microsoft.com/office/powerpoint/2010/main" val="23420937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1731" y="1285581"/>
            <a:ext cx="6096000" cy="646331"/>
          </a:xfrm>
          <a:prstGeom prst="rect">
            <a:avLst/>
          </a:prstGeom>
        </p:spPr>
        <p:txBody>
          <a:bodyPr>
            <a:spAutoFit/>
          </a:bodyPr>
          <a:lstStyle/>
          <a:p>
            <a:endParaRPr lang="en-US" dirty="0">
              <a:solidFill>
                <a:srgbClr val="161616"/>
              </a:solidFill>
              <a:latin typeface="Segoe UI" panose="020B0502040204020203" pitchFamily="34" charset="0"/>
            </a:endParaRPr>
          </a:p>
          <a:p>
            <a:pPr marL="285750" indent="-285750">
              <a:buFont typeface="Wingdings" panose="05000000000000000000" pitchFamily="2" charset="2"/>
              <a:buChar char="q"/>
            </a:pPr>
            <a:r>
              <a:rPr lang="en-US" dirty="0">
                <a:solidFill>
                  <a:srgbClr val="161616"/>
                </a:solidFill>
                <a:latin typeface="Segoe UI" panose="020B0502040204020203" pitchFamily="34" charset="0"/>
              </a:rPr>
              <a:t>Here is a list of some useful system defined procedure.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054352"/>
              </p:ext>
            </p:extLst>
          </p:nvPr>
        </p:nvGraphicFramePr>
        <p:xfrm>
          <a:off x="1563879" y="2055265"/>
          <a:ext cx="9229458" cy="4312920"/>
        </p:xfrm>
        <a:graphic>
          <a:graphicData uri="http://schemas.openxmlformats.org/drawingml/2006/table">
            <a:tbl>
              <a:tblPr firstRow="1" bandRow="1">
                <a:tableStyleId>{5C22544A-7EE6-4342-B048-85BDC9FD1C3A}</a:tableStyleId>
              </a:tblPr>
              <a:tblGrid>
                <a:gridCol w="4614729"/>
                <a:gridCol w="4614729"/>
              </a:tblGrid>
              <a:tr h="370840">
                <a:tc>
                  <a:txBody>
                    <a:bodyPr/>
                    <a:lstStyle/>
                    <a:p>
                      <a:endParaRPr lang="en-US" dirty="0"/>
                    </a:p>
                  </a:txBody>
                  <a:tcPr/>
                </a:tc>
                <a:tc>
                  <a:txBody>
                    <a:bodyPr/>
                    <a:lstStyle/>
                    <a:p>
                      <a:endParaRPr lang="en-US"/>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err="1" smtClean="0">
                          <a:solidFill>
                            <a:schemeClr val="tx1"/>
                          </a:solidFill>
                          <a:latin typeface="-apple-system"/>
                        </a:rPr>
                        <a:t>sp_help</a:t>
                      </a:r>
                      <a:endParaRPr lang="en-US" b="0" u="none" dirty="0" smtClean="0">
                        <a:solidFill>
                          <a:schemeClr val="tx1"/>
                        </a:solidFill>
                        <a:latin typeface="-apple-system"/>
                      </a:endParaRPr>
                    </a:p>
                  </a:txBody>
                  <a:tcPr/>
                </a:tc>
                <a:tc>
                  <a:txBody>
                    <a:bodyPr/>
                    <a:lstStyle/>
                    <a:p>
                      <a:r>
                        <a:rPr lang="en-US" b="0" u="none" dirty="0" smtClean="0">
                          <a:solidFill>
                            <a:schemeClr val="tx1"/>
                          </a:solidFill>
                          <a:latin typeface="-apple-system"/>
                        </a:rPr>
                        <a:t>It provides details on any database object</a:t>
                      </a:r>
                      <a:endParaRPr lang="en-US" b="0" u="none" dirty="0">
                        <a:solidFill>
                          <a:schemeClr val="tx1"/>
                        </a:solidFill>
                        <a:latin typeface="-apple-system"/>
                      </a:endParaRPr>
                    </a:p>
                  </a:txBody>
                  <a:tcPr/>
                </a:tc>
              </a:tr>
              <a:tr h="370840">
                <a:tc>
                  <a:txBody>
                    <a:bodyPr/>
                    <a:lstStyle/>
                    <a:p>
                      <a:r>
                        <a:rPr lang="en-US" b="0" u="none" dirty="0" err="1" smtClean="0">
                          <a:solidFill>
                            <a:schemeClr val="tx1"/>
                          </a:solidFill>
                          <a:latin typeface="-apple-system"/>
                        </a:rPr>
                        <a:t>Sp_tables</a:t>
                      </a:r>
                      <a:endParaRPr lang="en-US" b="0" u="none" dirty="0">
                        <a:solidFill>
                          <a:schemeClr val="tx1"/>
                        </a:solidFill>
                        <a:latin typeface="-apple-system"/>
                      </a:endParaRPr>
                    </a:p>
                  </a:txBody>
                  <a:tcPr/>
                </a:tc>
                <a:tc>
                  <a:txBody>
                    <a:bodyPr/>
                    <a:lstStyle/>
                    <a:p>
                      <a:r>
                        <a:rPr lang="en-US" sz="1800" b="0" i="0" u="none" kern="1200" dirty="0" smtClean="0">
                          <a:solidFill>
                            <a:schemeClr val="tx1"/>
                          </a:solidFill>
                          <a:effectLst/>
                          <a:latin typeface="-apple-system"/>
                          <a:ea typeface="+mn-ea"/>
                          <a:cs typeface="+mn-cs"/>
                        </a:rPr>
                        <a:t>Returns a list of objects like tables or views.</a:t>
                      </a:r>
                      <a:endParaRPr lang="en-US" b="0" u="none" dirty="0">
                        <a:solidFill>
                          <a:schemeClr val="tx1"/>
                        </a:solidFill>
                        <a:latin typeface="-apple-system"/>
                      </a:endParaRPr>
                    </a:p>
                  </a:txBody>
                  <a:tcPr/>
                </a:tc>
              </a:tr>
              <a:tr h="370840">
                <a:tc>
                  <a:txBody>
                    <a:bodyPr/>
                    <a:lstStyle/>
                    <a:p>
                      <a:pPr fontAlgn="t"/>
                      <a:r>
                        <a:rPr lang="en-US" sz="1800" b="0" i="0" u="none" kern="1200" dirty="0" err="1" smtClean="0">
                          <a:solidFill>
                            <a:schemeClr val="tx1"/>
                          </a:solidFill>
                          <a:effectLst/>
                          <a:latin typeface="-apple-system"/>
                          <a:ea typeface="+mn-ea"/>
                          <a:cs typeface="+mn-cs"/>
                        </a:rPr>
                        <a:t>sp_helptext</a:t>
                      </a:r>
                      <a:endParaRPr lang="en-US" sz="1800" b="0" i="0" u="none" kern="1200" dirty="0" smtClean="0">
                        <a:solidFill>
                          <a:schemeClr val="tx1"/>
                        </a:solidFill>
                        <a:effectLst/>
                        <a:latin typeface="-apple-system"/>
                        <a:ea typeface="+mn-ea"/>
                        <a:cs typeface="+mn-cs"/>
                      </a:endParaRPr>
                    </a:p>
                    <a:p>
                      <a:endParaRPr lang="en-US" b="0" u="none" dirty="0">
                        <a:solidFill>
                          <a:schemeClr val="tx1"/>
                        </a:solidFill>
                        <a:latin typeface="-apple-system"/>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kern="1200" dirty="0" smtClean="0">
                          <a:solidFill>
                            <a:schemeClr val="tx1"/>
                          </a:solidFill>
                          <a:effectLst/>
                          <a:latin typeface="-apple-system"/>
                          <a:ea typeface="+mn-ea"/>
                          <a:cs typeface="+mn-cs"/>
                        </a:rPr>
                        <a:t>It provides the text of a stored procedure reside in SQL Server</a:t>
                      </a:r>
                    </a:p>
                  </a:txBody>
                  <a:tcPr/>
                </a:tc>
              </a:tr>
              <a:tr h="370840">
                <a:tc>
                  <a:txBody>
                    <a:bodyPr/>
                    <a:lstStyle/>
                    <a:p>
                      <a:r>
                        <a:rPr lang="en-US" b="0" u="none" dirty="0" err="1" smtClean="0">
                          <a:solidFill>
                            <a:schemeClr val="tx1"/>
                          </a:solidFill>
                          <a:latin typeface="-apple-system"/>
                        </a:rPr>
                        <a:t>Sp_who</a:t>
                      </a:r>
                      <a:endParaRPr lang="en-US" b="0" u="none" dirty="0">
                        <a:solidFill>
                          <a:schemeClr val="tx1"/>
                        </a:solidFill>
                        <a:latin typeface="-apple-system"/>
                      </a:endParaRPr>
                    </a:p>
                  </a:txBody>
                  <a:tcPr/>
                </a:tc>
                <a:tc>
                  <a:txBody>
                    <a:bodyPr/>
                    <a:lstStyle/>
                    <a:p>
                      <a:r>
                        <a:rPr lang="en-US" sz="1800" b="0" i="0" u="none" kern="1200" dirty="0" smtClean="0">
                          <a:solidFill>
                            <a:schemeClr val="tx1"/>
                          </a:solidFill>
                          <a:effectLst/>
                          <a:latin typeface="-apple-system"/>
                          <a:ea typeface="+mn-ea"/>
                          <a:cs typeface="+mn-cs"/>
                        </a:rPr>
                        <a:t>Returns information about current users, sessions, and processes in an instance of the SQL Server.</a:t>
                      </a:r>
                      <a:endParaRPr lang="en-US" b="0" u="none" dirty="0">
                        <a:solidFill>
                          <a:schemeClr val="tx1"/>
                        </a:solidFill>
                        <a:latin typeface="-apple-system"/>
                      </a:endParaRPr>
                    </a:p>
                  </a:txBody>
                  <a:tcPr/>
                </a:tc>
              </a:tr>
              <a:tr h="370840">
                <a:tc>
                  <a:txBody>
                    <a:bodyPr/>
                    <a:lstStyle/>
                    <a:p>
                      <a:pPr marL="0" algn="l" defTabSz="914400" rtl="0" eaLnBrk="1" latinLnBrk="0" hangingPunct="1"/>
                      <a:r>
                        <a:rPr lang="en-US" sz="1800" b="0" u="none" kern="1200" dirty="0" err="1" smtClean="0">
                          <a:solidFill>
                            <a:schemeClr val="tx1"/>
                          </a:solidFill>
                          <a:latin typeface="-apple-system"/>
                          <a:ea typeface="+mn-ea"/>
                          <a:cs typeface="+mn-cs"/>
                        </a:rPr>
                        <a:t>Sp_stored_procedure</a:t>
                      </a:r>
                      <a:r>
                        <a:rPr lang="en-US" sz="1800" b="0" u="none" kern="1200" dirty="0" smtClean="0">
                          <a:solidFill>
                            <a:schemeClr val="tx1"/>
                          </a:solidFill>
                          <a:latin typeface="-apple-system"/>
                          <a:ea typeface="+mn-ea"/>
                          <a:cs typeface="+mn-cs"/>
                        </a:rPr>
                        <a:t> </a:t>
                      </a:r>
                      <a:endParaRPr lang="en-US" sz="1800" b="0" u="none" kern="1200" dirty="0">
                        <a:solidFill>
                          <a:schemeClr val="tx1"/>
                        </a:solidFill>
                        <a:latin typeface="-apple-system"/>
                        <a:ea typeface="+mn-ea"/>
                        <a:cs typeface="+mn-cs"/>
                      </a:endParaRPr>
                    </a:p>
                  </a:txBody>
                  <a:tcPr/>
                </a:tc>
                <a:tc>
                  <a:txBody>
                    <a:bodyPr/>
                    <a:lstStyle/>
                    <a:p>
                      <a:r>
                        <a:rPr lang="en-US" sz="1800" b="0" i="0" u="none" kern="1200" dirty="0" smtClean="0">
                          <a:solidFill>
                            <a:schemeClr val="tx1"/>
                          </a:solidFill>
                          <a:effectLst/>
                          <a:latin typeface="-apple-system"/>
                          <a:ea typeface="+mn-ea"/>
                          <a:cs typeface="+mn-cs"/>
                        </a:rPr>
                        <a:t>Returns a list of stored procedures.</a:t>
                      </a:r>
                      <a:endParaRPr lang="en-US" b="0" u="none" dirty="0">
                        <a:solidFill>
                          <a:schemeClr val="tx1"/>
                        </a:solidFill>
                        <a:latin typeface="-apple-system"/>
                      </a:endParaRPr>
                    </a:p>
                  </a:txBody>
                  <a:tcPr/>
                </a:tc>
              </a:tr>
              <a:tr h="370840">
                <a:tc>
                  <a:txBody>
                    <a:bodyPr/>
                    <a:lstStyle/>
                    <a:p>
                      <a:r>
                        <a:rPr lang="en-US" sz="1800" b="0" i="0" u="none" strike="noStrike" kern="1200" dirty="0" err="1" smtClean="0">
                          <a:solidFill>
                            <a:schemeClr val="tx1"/>
                          </a:solidFill>
                          <a:effectLst/>
                          <a:latin typeface="-apple-system"/>
                          <a:ea typeface="+mn-ea"/>
                          <a:cs typeface="+mn-cs"/>
                        </a:rPr>
                        <a:t>Sp_rename</a:t>
                      </a:r>
                      <a:endParaRPr lang="en-US" b="0" u="none" dirty="0">
                        <a:solidFill>
                          <a:schemeClr val="tx1"/>
                        </a:solidFill>
                        <a:latin typeface="-apple-system"/>
                      </a:endParaRPr>
                    </a:p>
                  </a:txBody>
                  <a:tcPr/>
                </a:tc>
                <a:tc>
                  <a:txBody>
                    <a:bodyPr/>
                    <a:lstStyle/>
                    <a:p>
                      <a:r>
                        <a:rPr lang="en-US" sz="1800" b="0" i="0" u="none" kern="1200" dirty="0" smtClean="0">
                          <a:solidFill>
                            <a:schemeClr val="tx1"/>
                          </a:solidFill>
                          <a:effectLst/>
                          <a:latin typeface="-apple-system"/>
                          <a:ea typeface="+mn-ea"/>
                          <a:cs typeface="+mn-cs"/>
                        </a:rPr>
                        <a:t>Changes the name of a object in the current database.</a:t>
                      </a:r>
                      <a:endParaRPr lang="en-US" b="0" u="none" dirty="0">
                        <a:solidFill>
                          <a:schemeClr val="tx1"/>
                        </a:solidFill>
                        <a:latin typeface="-apple-system"/>
                      </a:endParaRPr>
                    </a:p>
                  </a:txBody>
                  <a:tcPr/>
                </a:tc>
              </a:tr>
              <a:tr h="370840">
                <a:tc>
                  <a:txBody>
                    <a:bodyPr/>
                    <a:lstStyle/>
                    <a:p>
                      <a:r>
                        <a:rPr lang="en-US" b="0" u="none" dirty="0" err="1" smtClean="0">
                          <a:solidFill>
                            <a:schemeClr val="tx1"/>
                          </a:solidFill>
                          <a:latin typeface="-apple-system"/>
                        </a:rPr>
                        <a:t>sp_changedbowner</a:t>
                      </a:r>
                      <a:endParaRPr lang="en-US" b="0" u="none" dirty="0">
                        <a:solidFill>
                          <a:schemeClr val="tx1"/>
                        </a:solidFill>
                        <a:latin typeface="-apple-system"/>
                      </a:endParaRPr>
                    </a:p>
                  </a:txBody>
                  <a:tcPr/>
                </a:tc>
                <a:tc>
                  <a:txBody>
                    <a:bodyPr/>
                    <a:lstStyle/>
                    <a:p>
                      <a:r>
                        <a:rPr lang="en-US" b="0" u="none" dirty="0" smtClean="0">
                          <a:solidFill>
                            <a:schemeClr val="tx1"/>
                          </a:solidFill>
                          <a:latin typeface="-apple-system"/>
                        </a:rPr>
                        <a:t>used to change the owner of the current database.</a:t>
                      </a:r>
                      <a:endParaRPr lang="en-US" b="0" u="none" dirty="0">
                        <a:solidFill>
                          <a:schemeClr val="tx1"/>
                        </a:solidFill>
                        <a:latin typeface="-apple-system"/>
                      </a:endParaRPr>
                    </a:p>
                  </a:txBody>
                  <a:tcPr/>
                </a:tc>
              </a:tr>
            </a:tbl>
          </a:graphicData>
        </a:graphic>
      </p:graphicFrame>
      <p:sp>
        <p:nvSpPr>
          <p:cNvPr id="7" name="Title 1"/>
          <p:cNvSpPr txBox="1">
            <a:spLocks/>
          </p:cNvSpPr>
          <p:nvPr/>
        </p:nvSpPr>
        <p:spPr>
          <a:xfrm>
            <a:off x="829056" y="366045"/>
            <a:ext cx="10772775" cy="108048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b="1" dirty="0" smtClean="0"/>
              <a:t>SYSTEM STORED PROCEDURE</a:t>
            </a:r>
            <a:endParaRPr lang="en-US" b="1" dirty="0"/>
          </a:p>
        </p:txBody>
      </p:sp>
    </p:spTree>
    <p:extLst>
      <p:ext uri="{BB962C8B-B14F-4D97-AF65-F5344CB8AC3E}">
        <p14:creationId xmlns:p14="http://schemas.microsoft.com/office/powerpoint/2010/main" val="22485973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920096" y="2422171"/>
            <a:ext cx="10509903" cy="646331"/>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In SQL Server, users are allowed to create customized or user-defined stored procedures for performance of various tasks.</a:t>
            </a:r>
          </a:p>
        </p:txBody>
      </p:sp>
      <p:sp>
        <p:nvSpPr>
          <p:cNvPr id="5" name="Rectangle 4"/>
          <p:cNvSpPr/>
          <p:nvPr/>
        </p:nvSpPr>
        <p:spPr>
          <a:xfrm>
            <a:off x="920095" y="3068502"/>
            <a:ext cx="8027352" cy="369332"/>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The syntax used to create a custom stored procedure is as follows:</a:t>
            </a:r>
          </a:p>
        </p:txBody>
      </p:sp>
      <p:sp>
        <p:nvSpPr>
          <p:cNvPr id="6" name="Rectangle 5"/>
          <p:cNvSpPr/>
          <p:nvPr/>
        </p:nvSpPr>
        <p:spPr>
          <a:xfrm>
            <a:off x="1894317" y="3859631"/>
            <a:ext cx="8830654" cy="646331"/>
          </a:xfrm>
          <a:prstGeom prst="rect">
            <a:avLst/>
          </a:prstGeom>
        </p:spPr>
        <p:txBody>
          <a:bodyPr wrap="square">
            <a:spAutoFit/>
          </a:bodyPr>
          <a:lstStyle/>
          <a:p>
            <a:r>
              <a:rPr lang="en-US" b="1" dirty="0">
                <a:latin typeface="-apple-system"/>
              </a:rPr>
              <a:t>CREATE { PROC | PROCEDURE } </a:t>
            </a:r>
            <a:r>
              <a:rPr lang="en-US" b="1" dirty="0" err="1">
                <a:latin typeface="-apple-system"/>
              </a:rPr>
              <a:t>procedure_name</a:t>
            </a:r>
            <a:r>
              <a:rPr lang="en-US" b="1" dirty="0">
                <a:latin typeface="-apple-system"/>
              </a:rPr>
              <a:t> [ { @parameter </a:t>
            </a:r>
            <a:r>
              <a:rPr lang="en-US" b="1" dirty="0" err="1">
                <a:latin typeface="-apple-system"/>
              </a:rPr>
              <a:t>data_type</a:t>
            </a:r>
            <a:r>
              <a:rPr lang="en-US" b="1" dirty="0">
                <a:latin typeface="-apple-system"/>
              </a:rPr>
              <a:t> } ] </a:t>
            </a:r>
            <a:endParaRPr lang="en-US" b="1" dirty="0" smtClean="0">
              <a:latin typeface="-apple-system"/>
            </a:endParaRPr>
          </a:p>
          <a:p>
            <a:r>
              <a:rPr lang="en-US" b="1" dirty="0">
                <a:latin typeface="-apple-system"/>
              </a:rPr>
              <a:t>AS &lt;</a:t>
            </a:r>
            <a:r>
              <a:rPr lang="en-US" b="1" dirty="0" err="1">
                <a:latin typeface="-apple-system"/>
              </a:rPr>
              <a:t>sql_statement</a:t>
            </a:r>
            <a:r>
              <a:rPr lang="en-US" b="1" dirty="0">
                <a:latin typeface="-apple-system"/>
              </a:rPr>
              <a:t>&gt;</a:t>
            </a:r>
          </a:p>
        </p:txBody>
      </p:sp>
      <p:sp>
        <p:nvSpPr>
          <p:cNvPr id="7" name="Rectangle 6"/>
          <p:cNvSpPr/>
          <p:nvPr/>
        </p:nvSpPr>
        <p:spPr>
          <a:xfrm>
            <a:off x="1193563" y="4681507"/>
            <a:ext cx="9531408" cy="1754326"/>
          </a:xfrm>
          <a:prstGeom prst="rect">
            <a:avLst/>
          </a:prstGeom>
        </p:spPr>
        <p:txBody>
          <a:bodyPr wrap="square">
            <a:spAutoFit/>
          </a:bodyPr>
          <a:lstStyle/>
          <a:p>
            <a:r>
              <a:rPr lang="en-US" b="1" dirty="0">
                <a:latin typeface="-apple-system"/>
              </a:rPr>
              <a:t>where, </a:t>
            </a:r>
            <a:endParaRPr lang="en-US" b="1" dirty="0" smtClean="0">
              <a:latin typeface="-apple-system"/>
            </a:endParaRPr>
          </a:p>
          <a:p>
            <a:pPr marL="285750" indent="-285750">
              <a:buFont typeface="Wingdings" panose="05000000000000000000" pitchFamily="2" charset="2"/>
              <a:buChar char="§"/>
            </a:pPr>
            <a:r>
              <a:rPr lang="en-US" b="1" dirty="0" err="1" smtClean="0">
                <a:latin typeface="-apple-system"/>
              </a:rPr>
              <a:t>procedure_name</a:t>
            </a:r>
            <a:r>
              <a:rPr lang="en-US" b="1" dirty="0">
                <a:latin typeface="-apple-system"/>
              </a:rPr>
              <a:t>: </a:t>
            </a:r>
            <a:r>
              <a:rPr lang="en-US" dirty="0">
                <a:latin typeface="-apple-system"/>
              </a:rPr>
              <a:t>specifies the name of the procedure. </a:t>
            </a:r>
            <a:endParaRPr lang="en-US" dirty="0" smtClean="0">
              <a:latin typeface="-apple-system"/>
            </a:endParaRPr>
          </a:p>
          <a:p>
            <a:pPr marL="285750" indent="-285750">
              <a:buFont typeface="Wingdings" panose="05000000000000000000" pitchFamily="2" charset="2"/>
              <a:buChar char="§"/>
            </a:pPr>
            <a:r>
              <a:rPr lang="en-US" b="1" dirty="0" smtClean="0">
                <a:latin typeface="-apple-system"/>
              </a:rPr>
              <a:t>@</a:t>
            </a:r>
            <a:r>
              <a:rPr lang="en-US" b="1" dirty="0">
                <a:latin typeface="-apple-system"/>
              </a:rPr>
              <a:t>parameter: </a:t>
            </a:r>
            <a:r>
              <a:rPr lang="en-US" dirty="0">
                <a:latin typeface="-apple-system"/>
              </a:rPr>
              <a:t>specifies the input/output parameters in the procedure. </a:t>
            </a:r>
            <a:endParaRPr lang="en-US" dirty="0" smtClean="0">
              <a:latin typeface="-apple-system"/>
            </a:endParaRPr>
          </a:p>
          <a:p>
            <a:pPr marL="285750" indent="-285750">
              <a:buFont typeface="Wingdings" panose="05000000000000000000" pitchFamily="2" charset="2"/>
              <a:buChar char="§"/>
            </a:pPr>
            <a:r>
              <a:rPr lang="en-US" b="1" dirty="0" err="1" smtClean="0">
                <a:latin typeface="-apple-system"/>
              </a:rPr>
              <a:t>data_type</a:t>
            </a:r>
            <a:r>
              <a:rPr lang="en-US" b="1" dirty="0">
                <a:latin typeface="-apple-system"/>
              </a:rPr>
              <a:t>: </a:t>
            </a:r>
            <a:r>
              <a:rPr lang="en-US" dirty="0">
                <a:latin typeface="-apple-system"/>
              </a:rPr>
              <a:t>specifies the data types of the parameters. </a:t>
            </a:r>
            <a:endParaRPr lang="en-US" dirty="0" smtClean="0">
              <a:latin typeface="-apple-system"/>
            </a:endParaRPr>
          </a:p>
          <a:p>
            <a:pPr marL="285750" indent="-285750">
              <a:buFont typeface="Wingdings" panose="05000000000000000000" pitchFamily="2" charset="2"/>
              <a:buChar char="§"/>
            </a:pPr>
            <a:r>
              <a:rPr lang="en-US" b="1" dirty="0" err="1" smtClean="0">
                <a:latin typeface="-apple-system"/>
              </a:rPr>
              <a:t>sql_statement</a:t>
            </a:r>
            <a:r>
              <a:rPr lang="en-US" b="1" dirty="0">
                <a:latin typeface="-apple-system"/>
              </a:rPr>
              <a:t>: </a:t>
            </a:r>
            <a:r>
              <a:rPr lang="en-US" dirty="0">
                <a:latin typeface="-apple-system"/>
              </a:rPr>
              <a:t>specifies one or more Transact-SQL statements to be included in the procedure. </a:t>
            </a:r>
          </a:p>
        </p:txBody>
      </p:sp>
    </p:spTree>
    <p:extLst>
      <p:ext uri="{BB962C8B-B14F-4D97-AF65-F5344CB8AC3E}">
        <p14:creationId xmlns:p14="http://schemas.microsoft.com/office/powerpoint/2010/main" val="31128824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405530"/>
            <a:ext cx="10772775" cy="1013073"/>
          </a:xfrm>
        </p:spPr>
        <p:txBody>
          <a:bodyPr/>
          <a:lstStyle/>
          <a:p>
            <a:pPr algn="ctr"/>
            <a:r>
              <a:rPr lang="en-US" b="1" dirty="0" smtClean="0"/>
              <a:t>CREATE STORED PROCEDURE</a:t>
            </a:r>
            <a:endParaRPr lang="en-US" b="1" dirty="0"/>
          </a:p>
        </p:txBody>
      </p:sp>
      <p:sp>
        <p:nvSpPr>
          <p:cNvPr id="4" name="Rectangle 3"/>
          <p:cNvSpPr/>
          <p:nvPr/>
        </p:nvSpPr>
        <p:spPr>
          <a:xfrm>
            <a:off x="1860135" y="1703924"/>
            <a:ext cx="9138302" cy="2031325"/>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procedure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spCustomer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AS</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BEGIN</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gender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smtClean="0">
                <a:solidFill>
                  <a:srgbClr val="FF0000"/>
                </a:solidFill>
                <a:latin typeface="Consolas" panose="020B0609020204030204" pitchFamily="49" charset="0"/>
              </a:rPr>
              <a:t>'male'</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Education</a:t>
            </a:r>
            <a:r>
              <a:rPr lang="en-US" dirty="0" err="1">
                <a:solidFill>
                  <a:srgbClr val="808080"/>
                </a:solidFill>
                <a:latin typeface="Consolas" panose="020B0609020204030204" pitchFamily="49" charset="0"/>
              </a:rPr>
              <a:t>,</a:t>
            </a:r>
            <a:r>
              <a:rPr lang="en-US" dirty="0" err="1">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salary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Sum_Salary_Karachi</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'Karachi'</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Education</a:t>
            </a:r>
          </a:p>
          <a:p>
            <a:r>
              <a:rPr lang="en-US" dirty="0">
                <a:solidFill>
                  <a:srgbClr val="0000FF"/>
                </a:solidFill>
                <a:latin typeface="Consolas" panose="020B0609020204030204" pitchFamily="49" charset="0"/>
              </a:rPr>
              <a:t>END</a:t>
            </a:r>
            <a:endParaRPr lang="en-US" dirty="0"/>
          </a:p>
        </p:txBody>
      </p:sp>
      <p:pic>
        <p:nvPicPr>
          <p:cNvPr id="5" name="Picture 4"/>
          <p:cNvPicPr>
            <a:picLocks noChangeAspect="1"/>
          </p:cNvPicPr>
          <p:nvPr/>
        </p:nvPicPr>
        <p:blipFill>
          <a:blip r:embed="rId2"/>
          <a:stretch>
            <a:fillRect/>
          </a:stretch>
        </p:blipFill>
        <p:spPr>
          <a:xfrm>
            <a:off x="2760292" y="3983077"/>
            <a:ext cx="6768268" cy="2179953"/>
          </a:xfrm>
          <a:prstGeom prst="rect">
            <a:avLst/>
          </a:prstGeom>
        </p:spPr>
      </p:pic>
    </p:spTree>
    <p:extLst>
      <p:ext uri="{BB962C8B-B14F-4D97-AF65-F5344CB8AC3E}">
        <p14:creationId xmlns:p14="http://schemas.microsoft.com/office/powerpoint/2010/main" val="2649489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566642"/>
            <a:ext cx="10772775" cy="1448909"/>
          </a:xfrm>
        </p:spPr>
        <p:txBody>
          <a:bodyPr/>
          <a:lstStyle/>
          <a:p>
            <a:pPr algn="ctr"/>
            <a:r>
              <a:rPr lang="en-US" b="1" dirty="0" smtClean="0"/>
              <a:t>USING PARAMETERS</a:t>
            </a:r>
            <a:endParaRPr lang="en-US" b="1" dirty="0"/>
          </a:p>
        </p:txBody>
      </p:sp>
      <p:sp>
        <p:nvSpPr>
          <p:cNvPr id="4" name="Rectangle 3"/>
          <p:cNvSpPr/>
          <p:nvPr/>
        </p:nvSpPr>
        <p:spPr>
          <a:xfrm>
            <a:off x="657226" y="2338879"/>
            <a:ext cx="10772774" cy="1200329"/>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The real advantage of a stored procedure comes into picture only when one or more parameters are used with it</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a:latin typeface="-apple-system"/>
              </a:rPr>
              <a:t>This data transfer is done using parameters. Parameters are of two types that are as follows:</a:t>
            </a:r>
          </a:p>
        </p:txBody>
      </p:sp>
      <p:sp>
        <p:nvSpPr>
          <p:cNvPr id="5" name="Rectangle 4"/>
          <p:cNvSpPr/>
          <p:nvPr/>
        </p:nvSpPr>
        <p:spPr>
          <a:xfrm>
            <a:off x="3586385" y="3937282"/>
            <a:ext cx="7446236" cy="1200329"/>
          </a:xfrm>
          <a:prstGeom prst="rect">
            <a:avLst/>
          </a:prstGeom>
        </p:spPr>
        <p:txBody>
          <a:bodyPr wrap="square">
            <a:spAutoFit/>
          </a:bodyPr>
          <a:lstStyle/>
          <a:p>
            <a:pPr marL="285750" indent="-285750">
              <a:buFont typeface="Wingdings" panose="05000000000000000000" pitchFamily="2" charset="2"/>
              <a:buChar char="§"/>
            </a:pPr>
            <a:r>
              <a:rPr lang="en-US" dirty="0" smtClean="0">
                <a:latin typeface="-apple-system"/>
              </a:rPr>
              <a:t>Input </a:t>
            </a:r>
            <a:r>
              <a:rPr lang="en-US" dirty="0">
                <a:latin typeface="-apple-system"/>
              </a:rPr>
              <a:t>parameters allow the calling program to pass values to a stored procedure. </a:t>
            </a:r>
            <a:endParaRPr lang="en-US" dirty="0" smtClean="0">
              <a:latin typeface="-apple-system"/>
            </a:endParaRPr>
          </a:p>
          <a:p>
            <a:pPr marL="285750" indent="-285750">
              <a:buFont typeface="Wingdings" panose="05000000000000000000" pitchFamily="2" charset="2"/>
              <a:buChar char="§"/>
            </a:pPr>
            <a:r>
              <a:rPr lang="en-US" dirty="0" smtClean="0">
                <a:latin typeface="-apple-system"/>
              </a:rPr>
              <a:t>These </a:t>
            </a:r>
            <a:r>
              <a:rPr lang="en-US" dirty="0">
                <a:latin typeface="-apple-system"/>
              </a:rPr>
              <a:t>values are accepted into variables defined in the stored procedure.</a:t>
            </a:r>
          </a:p>
        </p:txBody>
      </p:sp>
      <p:sp>
        <p:nvSpPr>
          <p:cNvPr id="6" name="Rectangle 5"/>
          <p:cNvSpPr/>
          <p:nvPr/>
        </p:nvSpPr>
        <p:spPr>
          <a:xfrm>
            <a:off x="3586385" y="5460939"/>
            <a:ext cx="7446236" cy="923330"/>
          </a:xfrm>
          <a:prstGeom prst="rect">
            <a:avLst/>
          </a:prstGeom>
        </p:spPr>
        <p:txBody>
          <a:bodyPr wrap="square">
            <a:spAutoFit/>
          </a:bodyPr>
          <a:lstStyle/>
          <a:p>
            <a:pPr marL="285750" indent="-285750">
              <a:buFont typeface="Wingdings" panose="05000000000000000000" pitchFamily="2" charset="2"/>
              <a:buChar char="§"/>
            </a:pPr>
            <a:r>
              <a:rPr lang="en-US" dirty="0">
                <a:latin typeface="-apple-system"/>
              </a:rPr>
              <a:t>Output parameters allow a stored procedure to pass values back to the </a:t>
            </a:r>
            <a:r>
              <a:rPr lang="en-US" dirty="0" smtClean="0">
                <a:latin typeface="-apple-system"/>
              </a:rPr>
              <a:t>calling program</a:t>
            </a:r>
          </a:p>
          <a:p>
            <a:pPr marL="285750" indent="-285750">
              <a:buFont typeface="Wingdings" panose="05000000000000000000" pitchFamily="2" charset="2"/>
              <a:buChar char="§"/>
            </a:pPr>
            <a:r>
              <a:rPr lang="en-US" dirty="0">
                <a:latin typeface="-apple-system"/>
              </a:rPr>
              <a:t>These values are accepted into variables by the calling program</a:t>
            </a:r>
          </a:p>
        </p:txBody>
      </p:sp>
      <p:sp>
        <p:nvSpPr>
          <p:cNvPr id="7" name="TextBox 6"/>
          <p:cNvSpPr txBox="1"/>
          <p:nvPr/>
        </p:nvSpPr>
        <p:spPr>
          <a:xfrm>
            <a:off x="1001283" y="4168114"/>
            <a:ext cx="2495372" cy="369332"/>
          </a:xfrm>
          <a:prstGeom prst="rect">
            <a:avLst/>
          </a:prstGeom>
          <a:noFill/>
        </p:spPr>
        <p:txBody>
          <a:bodyPr wrap="square" rtlCol="0">
            <a:spAutoFit/>
          </a:bodyPr>
          <a:lstStyle/>
          <a:p>
            <a:r>
              <a:rPr lang="en-US" b="1" dirty="0" smtClean="0">
                <a:solidFill>
                  <a:srgbClr val="00B0F0"/>
                </a:solidFill>
                <a:latin typeface="-apple-system"/>
              </a:rPr>
              <a:t>INPUT PARAMETER</a:t>
            </a:r>
            <a:endParaRPr lang="en-US" b="1" dirty="0">
              <a:solidFill>
                <a:srgbClr val="00B0F0"/>
              </a:solidFill>
              <a:latin typeface="-apple-system"/>
            </a:endParaRPr>
          </a:p>
        </p:txBody>
      </p:sp>
      <p:sp>
        <p:nvSpPr>
          <p:cNvPr id="8" name="TextBox 7"/>
          <p:cNvSpPr txBox="1"/>
          <p:nvPr/>
        </p:nvSpPr>
        <p:spPr>
          <a:xfrm>
            <a:off x="826094" y="5691770"/>
            <a:ext cx="2760291" cy="369332"/>
          </a:xfrm>
          <a:prstGeom prst="rect">
            <a:avLst/>
          </a:prstGeom>
          <a:noFill/>
        </p:spPr>
        <p:txBody>
          <a:bodyPr wrap="square" rtlCol="0">
            <a:spAutoFit/>
          </a:bodyPr>
          <a:lstStyle/>
          <a:p>
            <a:r>
              <a:rPr lang="en-US" b="1" dirty="0" smtClean="0">
                <a:solidFill>
                  <a:srgbClr val="00B0F0"/>
                </a:solidFill>
                <a:latin typeface="-apple-system"/>
              </a:rPr>
              <a:t>OUTPUT PARAMETER</a:t>
            </a:r>
            <a:endParaRPr lang="en-US" b="1" dirty="0">
              <a:solidFill>
                <a:srgbClr val="00B0F0"/>
              </a:solidFill>
              <a:latin typeface="-apple-system"/>
            </a:endParaRPr>
          </a:p>
        </p:txBody>
      </p:sp>
    </p:spTree>
    <p:extLst>
      <p:ext uri="{BB962C8B-B14F-4D97-AF65-F5344CB8AC3E}">
        <p14:creationId xmlns:p14="http://schemas.microsoft.com/office/powerpoint/2010/main" val="139959261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12" y="166247"/>
            <a:ext cx="10772775" cy="876340"/>
          </a:xfrm>
        </p:spPr>
        <p:txBody>
          <a:bodyPr/>
          <a:lstStyle/>
          <a:p>
            <a:pPr algn="ctr"/>
            <a:r>
              <a:rPr lang="en-US" b="1" dirty="0" smtClean="0"/>
              <a:t>INPUT STORED PROCEDURE</a:t>
            </a:r>
            <a:endParaRPr lang="en-US" b="1" dirty="0"/>
          </a:p>
        </p:txBody>
      </p:sp>
      <p:sp>
        <p:nvSpPr>
          <p:cNvPr id="4" name="Rectangle 3"/>
          <p:cNvSpPr/>
          <p:nvPr/>
        </p:nvSpPr>
        <p:spPr>
          <a:xfrm>
            <a:off x="709612" y="1273214"/>
            <a:ext cx="10772775" cy="4801314"/>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Values are passed from the calling program to the stored procedure and these values are accepted into the input parameters of the stored procedure. </a:t>
            </a:r>
            <a:endParaRPr lang="en-US" dirty="0" smtClean="0">
              <a:latin typeface="-apple-system"/>
            </a:endParaRPr>
          </a:p>
          <a:p>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input parameters are defined at the time of creation of the stored procedure</a:t>
            </a:r>
            <a:r>
              <a:rPr lang="en-US" dirty="0" smtClean="0">
                <a:latin typeface="-apple-system"/>
              </a:rPr>
              <a:t>.</a:t>
            </a:r>
          </a:p>
          <a:p>
            <a:r>
              <a:rPr lang="en-US" dirty="0" smtClean="0">
                <a:latin typeface="-apple-system"/>
              </a:rPr>
              <a:t> </a:t>
            </a:r>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values passed to input parameters could be either constants or </a:t>
            </a:r>
            <a:r>
              <a:rPr lang="en-US" dirty="0" smtClean="0">
                <a:latin typeface="-apple-system"/>
              </a:rPr>
              <a:t>variables.</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These </a:t>
            </a:r>
            <a:r>
              <a:rPr lang="en-US" dirty="0">
                <a:latin typeface="-apple-system"/>
              </a:rPr>
              <a:t>values are passed to the procedure at the time of calling the procedure</a:t>
            </a:r>
            <a:r>
              <a:rPr lang="en-US" dirty="0" smtClean="0">
                <a:latin typeface="-apple-system"/>
              </a:rPr>
              <a:t>.</a:t>
            </a:r>
          </a:p>
          <a:p>
            <a:r>
              <a:rPr lang="en-US" dirty="0" smtClean="0">
                <a:latin typeface="-apple-system"/>
              </a:rPr>
              <a:t> </a:t>
            </a:r>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stored procedure performs the specified tasks using these values. </a:t>
            </a:r>
            <a:endParaRPr lang="en-US" dirty="0" smtClean="0">
              <a:latin typeface="-apple-system"/>
            </a:endParaRPr>
          </a:p>
          <a:p>
            <a:endParaRPr lang="en-US" dirty="0">
              <a:latin typeface="-apple-system"/>
            </a:endParaRPr>
          </a:p>
          <a:p>
            <a:pPr marL="285750" indent="-285750">
              <a:buFont typeface="Wingdings" panose="05000000000000000000" pitchFamily="2" charset="2"/>
              <a:buChar char="q"/>
            </a:pPr>
            <a:r>
              <a:rPr lang="en-US" dirty="0" smtClean="0">
                <a:latin typeface="-apple-system"/>
              </a:rPr>
              <a:t>The </a:t>
            </a:r>
            <a:r>
              <a:rPr lang="en-US" dirty="0">
                <a:latin typeface="-apple-system"/>
              </a:rPr>
              <a:t>syntax used to create a stored procedure is as follows</a:t>
            </a:r>
            <a:r>
              <a:rPr lang="en-US" dirty="0" smtClean="0">
                <a:latin typeface="-apple-system"/>
              </a:rPr>
              <a:t>:</a:t>
            </a:r>
          </a:p>
          <a:p>
            <a:pPr lvl="4"/>
            <a:r>
              <a:rPr lang="en-US" dirty="0">
                <a:latin typeface="-apple-system"/>
              </a:rPr>
              <a:t>	</a:t>
            </a:r>
            <a:endParaRPr lang="en-US" dirty="0" smtClean="0">
              <a:latin typeface="-apple-system"/>
            </a:endParaRPr>
          </a:p>
          <a:p>
            <a:pPr lvl="4"/>
            <a:r>
              <a:rPr lang="en-US" b="1" dirty="0">
                <a:latin typeface="-apple-system"/>
              </a:rPr>
              <a:t>	</a:t>
            </a:r>
            <a:r>
              <a:rPr lang="en-US" b="1" dirty="0" smtClean="0">
                <a:latin typeface="-apple-system"/>
              </a:rPr>
              <a:t>CREATE </a:t>
            </a:r>
            <a:r>
              <a:rPr lang="en-US" b="1" dirty="0">
                <a:latin typeface="-apple-system"/>
              </a:rPr>
              <a:t>PROCEDURE &lt;</a:t>
            </a:r>
            <a:r>
              <a:rPr lang="en-US" b="1" dirty="0" err="1">
                <a:latin typeface="-apple-system"/>
              </a:rPr>
              <a:t>procedure_name</a:t>
            </a:r>
            <a:r>
              <a:rPr lang="en-US" b="1" dirty="0">
                <a:latin typeface="-apple-system"/>
              </a:rPr>
              <a:t>&gt;</a:t>
            </a:r>
          </a:p>
          <a:p>
            <a:pPr lvl="4"/>
            <a:r>
              <a:rPr lang="en-US" b="1" dirty="0" smtClean="0">
                <a:latin typeface="-apple-system"/>
              </a:rPr>
              <a:t>	@</a:t>
            </a:r>
            <a:r>
              <a:rPr lang="en-US" b="1" dirty="0">
                <a:latin typeface="-apple-system"/>
              </a:rPr>
              <a:t>parameter &lt;</a:t>
            </a:r>
            <a:r>
              <a:rPr lang="en-US" b="1" dirty="0" err="1">
                <a:latin typeface="-apple-system"/>
              </a:rPr>
              <a:t>data_type</a:t>
            </a:r>
            <a:r>
              <a:rPr lang="en-US" b="1" dirty="0">
                <a:latin typeface="-apple-system"/>
              </a:rPr>
              <a:t>&gt;</a:t>
            </a:r>
          </a:p>
          <a:p>
            <a:pPr lvl="4"/>
            <a:r>
              <a:rPr lang="en-US" b="1" dirty="0" smtClean="0">
                <a:latin typeface="-apple-system"/>
              </a:rPr>
              <a:t>	AS </a:t>
            </a:r>
            <a:r>
              <a:rPr lang="en-US" b="1" dirty="0">
                <a:latin typeface="-apple-system"/>
              </a:rPr>
              <a:t>&lt;</a:t>
            </a:r>
            <a:r>
              <a:rPr lang="en-US" b="1" dirty="0" err="1">
                <a:latin typeface="-apple-system"/>
              </a:rPr>
              <a:t>sql_statement</a:t>
            </a:r>
            <a:r>
              <a:rPr lang="en-US" b="1" dirty="0">
                <a:latin typeface="-apple-system"/>
              </a:rPr>
              <a:t>&gt;</a:t>
            </a:r>
          </a:p>
          <a:p>
            <a:pPr marL="285750" indent="-285750">
              <a:buFont typeface="Wingdings" panose="05000000000000000000" pitchFamily="2" charset="2"/>
              <a:buChar char="q"/>
            </a:pPr>
            <a:r>
              <a:rPr lang="en-US" dirty="0" smtClean="0">
                <a:latin typeface="-apple-system"/>
              </a:rPr>
              <a:t> </a:t>
            </a:r>
            <a:r>
              <a:rPr lang="en-US" dirty="0">
                <a:latin typeface="-apple-system"/>
              </a:rPr>
              <a:t>The syntax used to execute a stored procedure and pass values as input parameters is as follows:</a:t>
            </a:r>
          </a:p>
        </p:txBody>
      </p:sp>
      <p:sp>
        <p:nvSpPr>
          <p:cNvPr id="6" name="Rectangle 5"/>
          <p:cNvSpPr/>
          <p:nvPr/>
        </p:nvSpPr>
        <p:spPr>
          <a:xfrm>
            <a:off x="1786072" y="6120489"/>
            <a:ext cx="7742490" cy="369332"/>
          </a:xfrm>
          <a:prstGeom prst="rect">
            <a:avLst/>
          </a:prstGeom>
        </p:spPr>
        <p:txBody>
          <a:bodyPr wrap="square">
            <a:spAutoFit/>
          </a:bodyPr>
          <a:lstStyle/>
          <a:p>
            <a:pPr lvl="4"/>
            <a:r>
              <a:rPr lang="en-US" b="1" dirty="0">
                <a:latin typeface="-apple-system"/>
              </a:rPr>
              <a:t>EXECUTE &lt;</a:t>
            </a:r>
            <a:r>
              <a:rPr lang="en-US" b="1" dirty="0" err="1">
                <a:latin typeface="-apple-system"/>
              </a:rPr>
              <a:t>procedure_name</a:t>
            </a:r>
            <a:r>
              <a:rPr lang="en-US" b="1" dirty="0">
                <a:latin typeface="-apple-system"/>
              </a:rPr>
              <a:t>&gt; &lt;parameters&gt;</a:t>
            </a:r>
          </a:p>
        </p:txBody>
      </p:sp>
    </p:spTree>
    <p:extLst>
      <p:ext uri="{BB962C8B-B14F-4D97-AF65-F5344CB8AC3E}">
        <p14:creationId xmlns:p14="http://schemas.microsoft.com/office/powerpoint/2010/main" val="22528015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smtClean="0">
                <a:latin typeface="Palladio Uralic"/>
                <a:cs typeface="Palladio Uralic"/>
              </a:rPr>
              <a:t>SQL INDEXES</a:t>
            </a:r>
            <a:endParaRPr lang="en-US" sz="8000" b="1" dirty="0"/>
          </a:p>
        </p:txBody>
      </p:sp>
    </p:spTree>
    <p:extLst>
      <p:ext uri="{BB962C8B-B14F-4D97-AF65-F5344CB8AC3E}">
        <p14:creationId xmlns:p14="http://schemas.microsoft.com/office/powerpoint/2010/main" val="36551646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64253"/>
            <a:ext cx="10772775" cy="978747"/>
          </a:xfrm>
        </p:spPr>
        <p:txBody>
          <a:bodyPr/>
          <a:lstStyle/>
          <a:p>
            <a:pPr algn="ctr"/>
            <a:r>
              <a:rPr lang="en-US" b="1" dirty="0" smtClean="0"/>
              <a:t>INTRODUCTION</a:t>
            </a:r>
            <a:endParaRPr lang="en-US" b="1" dirty="0"/>
          </a:p>
        </p:txBody>
      </p:sp>
      <p:sp>
        <p:nvSpPr>
          <p:cNvPr id="4" name="Rectangle 3"/>
          <p:cNvSpPr/>
          <p:nvPr/>
        </p:nvSpPr>
        <p:spPr>
          <a:xfrm>
            <a:off x="1030604" y="1204020"/>
            <a:ext cx="10536556" cy="4524315"/>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SQL Server </a:t>
            </a:r>
            <a:r>
              <a:rPr lang="en-US" dirty="0" smtClean="0">
                <a:latin typeface="-apple-system"/>
              </a:rPr>
              <a:t>makes </a:t>
            </a:r>
            <a:r>
              <a:rPr lang="en-US" dirty="0">
                <a:latin typeface="-apple-system"/>
              </a:rPr>
              <a:t>use of indexes to find data when a query is processed</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When </a:t>
            </a:r>
            <a:r>
              <a:rPr lang="en-US" dirty="0">
                <a:latin typeface="-apple-system"/>
              </a:rPr>
              <a:t>SQL Server has not defined any index for searching, then the SQL engine needs to visit every row in a table</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As </a:t>
            </a:r>
            <a:r>
              <a:rPr lang="en-US" dirty="0">
                <a:latin typeface="-apple-system"/>
              </a:rPr>
              <a:t>a table grows up to thousands and millions of rows and beyond, scans become slower and more expensive. </a:t>
            </a:r>
            <a:endParaRPr lang="en-US" dirty="0" smtClean="0">
              <a:latin typeface="-apple-system"/>
            </a:endParaRPr>
          </a:p>
          <a:p>
            <a:pPr marL="285750" indent="-285750">
              <a:buFont typeface="Wingdings" panose="05000000000000000000" pitchFamily="2" charset="2"/>
              <a:buChar char="q"/>
            </a:pPr>
            <a:endParaRPr lang="en-US" dirty="0" smtClean="0">
              <a:latin typeface="-apple-system"/>
            </a:endParaRPr>
          </a:p>
          <a:p>
            <a:pPr marL="285750" indent="-285750">
              <a:buFont typeface="Wingdings" panose="05000000000000000000" pitchFamily="2" charset="2"/>
              <a:buChar char="q"/>
            </a:pPr>
            <a:r>
              <a:rPr lang="en-US" dirty="0" smtClean="0">
                <a:latin typeface="-apple-system"/>
              </a:rPr>
              <a:t>In </a:t>
            </a:r>
            <a:r>
              <a:rPr lang="en-US" dirty="0">
                <a:latin typeface="-apple-system"/>
              </a:rPr>
              <a:t>such cases, indexes are strongly recommended</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Creating </a:t>
            </a:r>
            <a:r>
              <a:rPr lang="en-US" dirty="0">
                <a:latin typeface="-apple-system"/>
              </a:rPr>
              <a:t>or removing indexes from a database schema will not affect an application's code</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Indexes </a:t>
            </a:r>
            <a:r>
              <a:rPr lang="en-US" dirty="0">
                <a:latin typeface="-apple-system"/>
              </a:rPr>
              <a:t>operate in the backend with support of the database engine</a:t>
            </a:r>
            <a:r>
              <a:rPr lang="en-US" dirty="0" smtClean="0">
                <a:latin typeface="-apple-system"/>
              </a:rPr>
              <a:t>.</a:t>
            </a:r>
          </a:p>
          <a:p>
            <a:r>
              <a:rPr lang="en-US" dirty="0" smtClean="0">
                <a:latin typeface="-apple-system"/>
              </a:rPr>
              <a:t> </a:t>
            </a:r>
          </a:p>
          <a:p>
            <a:pPr marL="285750" indent="-285750">
              <a:buFont typeface="Wingdings" panose="05000000000000000000" pitchFamily="2" charset="2"/>
              <a:buChar char="q"/>
            </a:pPr>
            <a:r>
              <a:rPr lang="en-US" dirty="0" smtClean="0">
                <a:latin typeface="-apple-system"/>
              </a:rPr>
              <a:t>Moreover</a:t>
            </a:r>
            <a:r>
              <a:rPr lang="en-US" dirty="0">
                <a:latin typeface="-apple-system"/>
              </a:rPr>
              <a:t>, creating an appropriate index can significantly increase the performance of an application.</a:t>
            </a:r>
          </a:p>
        </p:txBody>
      </p:sp>
    </p:spTree>
    <p:extLst>
      <p:ext uri="{BB962C8B-B14F-4D97-AF65-F5344CB8AC3E}">
        <p14:creationId xmlns:p14="http://schemas.microsoft.com/office/powerpoint/2010/main" val="325174536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93645" y="3312160"/>
            <a:ext cx="666750" cy="276999"/>
          </a:xfrm>
          <a:prstGeom prst="rect">
            <a:avLst/>
          </a:prstGeom>
          <a:noFill/>
          <a:ln w="6350">
            <a:noFill/>
          </a:ln>
        </p:spPr>
        <p:txBody>
          <a:bodyPr wrap="square" rtlCol="0">
            <a:spAutoFit/>
          </a:bodyPr>
          <a:lstStyle/>
          <a:p>
            <a:r>
              <a:rPr lang="en-US" sz="1200" b="1" dirty="0" smtClean="0">
                <a:latin typeface="-apple-system"/>
              </a:rPr>
              <a:t> Zack</a:t>
            </a:r>
            <a:endParaRPr lang="en-US" sz="1200" b="1" dirty="0">
              <a:latin typeface="-apple-system"/>
            </a:endParaRPr>
          </a:p>
        </p:txBody>
      </p:sp>
      <p:graphicFrame>
        <p:nvGraphicFramePr>
          <p:cNvPr id="9" name="Table 8"/>
          <p:cNvGraphicFramePr>
            <a:graphicFrameLocks noGrp="1"/>
          </p:cNvGraphicFramePr>
          <p:nvPr>
            <p:extLst>
              <p:ext uri="{D42A27DB-BD31-4B8C-83A1-F6EECF244321}">
                <p14:modId xmlns:p14="http://schemas.microsoft.com/office/powerpoint/2010/main" val="3867133011"/>
              </p:ext>
            </p:extLst>
          </p:nvPr>
        </p:nvGraphicFramePr>
        <p:xfrm>
          <a:off x="3383280" y="2556086"/>
          <a:ext cx="5585460" cy="2926080"/>
        </p:xfrm>
        <a:graphic>
          <a:graphicData uri="http://schemas.openxmlformats.org/drawingml/2006/table">
            <a:tbl>
              <a:tblPr firstRow="1" bandRow="1">
                <a:tableStyleId>{5C22544A-7EE6-4342-B048-85BDC9FD1C3A}</a:tableStyleId>
              </a:tblPr>
              <a:tblGrid>
                <a:gridCol w="1861820"/>
                <a:gridCol w="1861820"/>
                <a:gridCol w="1861820"/>
              </a:tblGrid>
              <a:tr h="320569">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dirty="0" smtClean="0"/>
                        <a:t>Friends</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320569">
                <a:tc>
                  <a:txBody>
                    <a:bodyPr/>
                    <a:lstStyle/>
                    <a:p>
                      <a:r>
                        <a:rPr lang="en-US" b="1" dirty="0" smtClean="0"/>
                        <a:t>id</a:t>
                      </a:r>
                      <a:endParaRPr lang="en-US" b="1" dirty="0"/>
                    </a:p>
                  </a:txBody>
                  <a:tcPr>
                    <a:lnT w="38100" cmpd="sng">
                      <a:noFill/>
                    </a:lnT>
                  </a:tcPr>
                </a:tc>
                <a:tc>
                  <a:txBody>
                    <a:bodyPr/>
                    <a:lstStyle/>
                    <a:p>
                      <a:r>
                        <a:rPr lang="en-US" b="1" dirty="0" smtClean="0"/>
                        <a:t>name</a:t>
                      </a:r>
                      <a:endParaRPr lang="en-US" b="1" dirty="0"/>
                    </a:p>
                  </a:txBody>
                  <a:tcPr>
                    <a:lnT w="38100" cmpd="sng">
                      <a:noFill/>
                    </a:lnT>
                  </a:tcPr>
                </a:tc>
                <a:tc>
                  <a:txBody>
                    <a:bodyPr/>
                    <a:lstStyle/>
                    <a:p>
                      <a:r>
                        <a:rPr lang="en-US" b="1" dirty="0" smtClean="0"/>
                        <a:t>city</a:t>
                      </a:r>
                      <a:endParaRPr lang="en-US" b="1" dirty="0"/>
                    </a:p>
                  </a:txBody>
                  <a:tcPr>
                    <a:lnT w="38100" cmpd="sng">
                      <a:noFill/>
                    </a:lnT>
                  </a:tcPr>
                </a:tc>
              </a:tr>
              <a:tr h="320569">
                <a:tc>
                  <a:txBody>
                    <a:bodyPr/>
                    <a:lstStyle/>
                    <a:p>
                      <a:r>
                        <a:rPr lang="en-US" dirty="0" smtClean="0"/>
                        <a:t>1</a:t>
                      </a:r>
                      <a:endParaRPr lang="en-US" dirty="0"/>
                    </a:p>
                  </a:txBody>
                  <a:tcPr/>
                </a:tc>
                <a:tc>
                  <a:txBody>
                    <a:bodyPr/>
                    <a:lstStyle/>
                    <a:p>
                      <a:r>
                        <a:rPr lang="en-US" dirty="0" smtClean="0"/>
                        <a:t>Matt</a:t>
                      </a:r>
                      <a:endParaRPr lang="en-US" dirty="0"/>
                    </a:p>
                  </a:txBody>
                  <a:tcPr/>
                </a:tc>
                <a:tc>
                  <a:txBody>
                    <a:bodyPr/>
                    <a:lstStyle/>
                    <a:p>
                      <a:r>
                        <a:rPr lang="en-US" dirty="0" smtClean="0"/>
                        <a:t>San </a:t>
                      </a:r>
                      <a:r>
                        <a:rPr lang="en-US" dirty="0" err="1" smtClean="0"/>
                        <a:t>Fransico</a:t>
                      </a:r>
                      <a:endParaRPr lang="en-US" dirty="0"/>
                    </a:p>
                  </a:txBody>
                  <a:tcPr/>
                </a:tc>
              </a:tr>
              <a:tr h="320569">
                <a:tc>
                  <a:txBody>
                    <a:bodyPr/>
                    <a:lstStyle/>
                    <a:p>
                      <a:r>
                        <a:rPr lang="en-US" dirty="0" smtClean="0"/>
                        <a:t>2</a:t>
                      </a:r>
                      <a:endParaRPr lang="en-US" dirty="0"/>
                    </a:p>
                  </a:txBody>
                  <a:tcPr/>
                </a:tc>
                <a:tc>
                  <a:txBody>
                    <a:bodyPr/>
                    <a:lstStyle/>
                    <a:p>
                      <a:r>
                        <a:rPr lang="en-US" dirty="0" smtClean="0"/>
                        <a:t>Dave</a:t>
                      </a:r>
                      <a:endParaRPr lang="en-US" dirty="0"/>
                    </a:p>
                  </a:txBody>
                  <a:tcPr/>
                </a:tc>
                <a:tc>
                  <a:txBody>
                    <a:bodyPr/>
                    <a:lstStyle/>
                    <a:p>
                      <a:r>
                        <a:rPr lang="en-US" dirty="0" smtClean="0"/>
                        <a:t>Oakland</a:t>
                      </a:r>
                      <a:endParaRPr lang="en-US" dirty="0"/>
                    </a:p>
                  </a:txBody>
                  <a:tcPr/>
                </a:tc>
              </a:tr>
              <a:tr h="320569">
                <a:tc>
                  <a:txBody>
                    <a:bodyPr/>
                    <a:lstStyle/>
                    <a:p>
                      <a:r>
                        <a:rPr lang="en-US" dirty="0" smtClean="0"/>
                        <a:t>3</a:t>
                      </a:r>
                      <a:endParaRPr lang="en-US" dirty="0"/>
                    </a:p>
                  </a:txBody>
                  <a:tcPr/>
                </a:tc>
                <a:tc>
                  <a:txBody>
                    <a:bodyPr/>
                    <a:lstStyle/>
                    <a:p>
                      <a:r>
                        <a:rPr lang="en-US" dirty="0" smtClean="0"/>
                        <a:t>Andrew</a:t>
                      </a:r>
                      <a:endParaRPr lang="en-US" dirty="0"/>
                    </a:p>
                  </a:txBody>
                  <a:tcPr/>
                </a:tc>
                <a:tc>
                  <a:txBody>
                    <a:bodyPr/>
                    <a:lstStyle/>
                    <a:p>
                      <a:r>
                        <a:rPr lang="en-US" dirty="0" smtClean="0"/>
                        <a:t>Blacksburg</a:t>
                      </a:r>
                      <a:endParaRPr lang="en-US" dirty="0"/>
                    </a:p>
                  </a:txBody>
                  <a:tcPr/>
                </a:tc>
              </a:tr>
              <a:tr h="320569">
                <a:tc>
                  <a:txBody>
                    <a:bodyPr/>
                    <a:lstStyle/>
                    <a:p>
                      <a:r>
                        <a:rPr lang="en-US" dirty="0" smtClean="0"/>
                        <a:t>4</a:t>
                      </a:r>
                      <a:endParaRPr lang="en-US" dirty="0"/>
                    </a:p>
                  </a:txBody>
                  <a:tcPr/>
                </a:tc>
                <a:tc>
                  <a:txBody>
                    <a:bodyPr/>
                    <a:lstStyle/>
                    <a:p>
                      <a:r>
                        <a:rPr lang="en-US" dirty="0" err="1" smtClean="0"/>
                        <a:t>Tood</a:t>
                      </a:r>
                      <a:endParaRPr lang="en-US" dirty="0"/>
                    </a:p>
                  </a:txBody>
                  <a:tcPr/>
                </a:tc>
                <a:tc>
                  <a:txBody>
                    <a:bodyPr/>
                    <a:lstStyle/>
                    <a:p>
                      <a:r>
                        <a:rPr lang="en-US" dirty="0" smtClean="0"/>
                        <a:t>New York</a:t>
                      </a:r>
                      <a:endParaRPr lang="en-US" dirty="0"/>
                    </a:p>
                  </a:txBody>
                  <a:tcPr/>
                </a:tc>
              </a:tr>
              <a:tr h="320569">
                <a:tc>
                  <a:txBody>
                    <a:bodyPr/>
                    <a:lstStyle/>
                    <a:p>
                      <a:r>
                        <a:rPr lang="en-US" dirty="0" smtClean="0"/>
                        <a:t>5</a:t>
                      </a:r>
                      <a:endParaRPr lang="en-US" dirty="0"/>
                    </a:p>
                  </a:txBody>
                  <a:tcPr/>
                </a:tc>
                <a:tc>
                  <a:txBody>
                    <a:bodyPr/>
                    <a:lstStyle/>
                    <a:p>
                      <a:r>
                        <a:rPr lang="en-US" dirty="0" smtClean="0"/>
                        <a:t>Nick</a:t>
                      </a:r>
                      <a:endParaRPr lang="en-US" dirty="0"/>
                    </a:p>
                  </a:txBody>
                  <a:tcPr/>
                </a:tc>
                <a:tc>
                  <a:txBody>
                    <a:bodyPr/>
                    <a:lstStyle/>
                    <a:p>
                      <a:r>
                        <a:rPr lang="en-US" dirty="0" smtClean="0"/>
                        <a:t>Atlanta</a:t>
                      </a:r>
                      <a:endParaRPr lang="en-US" dirty="0"/>
                    </a:p>
                  </a:txBody>
                  <a:tcPr/>
                </a:tc>
              </a:tr>
              <a:tr h="320569">
                <a:tc>
                  <a:txBody>
                    <a:bodyPr/>
                    <a:lstStyle/>
                    <a:p>
                      <a:r>
                        <a:rPr lang="en-US" dirty="0" smtClean="0"/>
                        <a:t>6</a:t>
                      </a:r>
                      <a:endParaRPr lang="en-US" dirty="0"/>
                    </a:p>
                  </a:txBody>
                  <a:tcPr/>
                </a:tc>
                <a:tc>
                  <a:txBody>
                    <a:bodyPr/>
                    <a:lstStyle/>
                    <a:p>
                      <a:r>
                        <a:rPr lang="en-US" dirty="0" smtClean="0"/>
                        <a:t>Zack</a:t>
                      </a:r>
                      <a:endParaRPr lang="en-US" dirty="0"/>
                    </a:p>
                  </a:txBody>
                  <a:tcPr/>
                </a:tc>
                <a:tc>
                  <a:txBody>
                    <a:bodyPr/>
                    <a:lstStyle/>
                    <a:p>
                      <a:r>
                        <a:rPr lang="en-US" dirty="0" smtClean="0"/>
                        <a:t>Seattle</a:t>
                      </a:r>
                      <a:endParaRPr lang="en-US" dirty="0"/>
                    </a:p>
                  </a:txBody>
                  <a:tcPr/>
                </a:tc>
              </a:tr>
            </a:tbl>
          </a:graphicData>
        </a:graphic>
      </p:graphicFrame>
      <p:sp>
        <p:nvSpPr>
          <p:cNvPr id="10" name="TextBox 9"/>
          <p:cNvSpPr txBox="1"/>
          <p:nvPr/>
        </p:nvSpPr>
        <p:spPr>
          <a:xfrm>
            <a:off x="2827020" y="1569720"/>
            <a:ext cx="5897880" cy="369332"/>
          </a:xfrm>
          <a:prstGeom prst="rect">
            <a:avLst/>
          </a:prstGeom>
          <a:noFill/>
        </p:spPr>
        <p:txBody>
          <a:bodyPr wrap="square" rtlCol="0">
            <a:spAutoFit/>
          </a:bodyPr>
          <a:lstStyle/>
          <a:p>
            <a:pPr algn="ctr"/>
            <a:r>
              <a:rPr lang="en-US" dirty="0" smtClean="0">
                <a:latin typeface="-apple-system"/>
              </a:rPr>
              <a:t>Select * from friends </a:t>
            </a:r>
            <a:r>
              <a:rPr lang="en-US" b="1" dirty="0" smtClean="0">
                <a:latin typeface="-apple-system"/>
              </a:rPr>
              <a:t>WHERE</a:t>
            </a:r>
            <a:r>
              <a:rPr lang="en-US" dirty="0" smtClean="0">
                <a:latin typeface="-apple-system"/>
              </a:rPr>
              <a:t> name = ‘Zack’</a:t>
            </a:r>
            <a:endParaRPr lang="en-US" dirty="0">
              <a:latin typeface="-apple-system"/>
            </a:endParaRPr>
          </a:p>
        </p:txBody>
      </p:sp>
      <p:sp>
        <p:nvSpPr>
          <p:cNvPr id="12" name="Rectangle 11"/>
          <p:cNvSpPr/>
          <p:nvPr/>
        </p:nvSpPr>
        <p:spPr>
          <a:xfrm>
            <a:off x="559291" y="539326"/>
            <a:ext cx="6701963" cy="523220"/>
          </a:xfrm>
          <a:prstGeom prst="rect">
            <a:avLst/>
          </a:prstGeom>
        </p:spPr>
        <p:txBody>
          <a:bodyPr wrap="none">
            <a:spAutoFit/>
          </a:bodyPr>
          <a:lstStyle/>
          <a:p>
            <a:r>
              <a:rPr lang="en-US" sz="2800" b="1" i="1" dirty="0">
                <a:solidFill>
                  <a:srgbClr val="212529"/>
                </a:solidFill>
                <a:latin typeface="-apple-system"/>
              </a:rPr>
              <a:t>Visualization for finding the last entry:</a:t>
            </a:r>
            <a:endParaRPr lang="en-US" sz="2800" b="1" i="1" dirty="0">
              <a:latin typeface="-apple-system"/>
            </a:endParaRPr>
          </a:p>
        </p:txBody>
      </p:sp>
    </p:spTree>
    <p:extLst>
      <p:ext uri="{BB962C8B-B14F-4D97-AF65-F5344CB8AC3E}">
        <p14:creationId xmlns:p14="http://schemas.microsoft.com/office/powerpoint/2010/main" val="837559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208 0.0206 L 0.00208 0.2706 " pathEditMode="fixed" rAng="0" ptsTypes="AA">
                                      <p:cBhvr>
                                        <p:cTn id="6" dur="15000" fill="hold"/>
                                        <p:tgtEl>
                                          <p:spTgt spid="6">
                                            <p:txEl>
                                              <p:pRg st="0" end="0"/>
                                            </p:txEl>
                                          </p:spTgt>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43517"/>
          </a:xfrm>
        </p:spPr>
        <p:txBody>
          <a:bodyPr/>
          <a:lstStyle/>
          <a:p>
            <a:pPr algn="ctr"/>
            <a:r>
              <a:rPr lang="en-US" b="1" dirty="0" smtClean="0"/>
              <a:t>Overview Of Data Storage</a:t>
            </a:r>
            <a:endParaRPr lang="en-US" b="1" dirty="0"/>
          </a:p>
        </p:txBody>
      </p:sp>
      <p:sp>
        <p:nvSpPr>
          <p:cNvPr id="4" name="Rectangle 3"/>
          <p:cNvSpPr/>
          <p:nvPr/>
        </p:nvSpPr>
        <p:spPr>
          <a:xfrm>
            <a:off x="657224" y="1791980"/>
            <a:ext cx="10772774" cy="1477328"/>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A book contains pages, which contain paragraphs made up of sentences. Similarly, SQL </a:t>
            </a:r>
            <a:r>
              <a:rPr lang="en-US" dirty="0" smtClean="0">
                <a:latin typeface="-apple-system"/>
              </a:rPr>
              <a:t>Server </a:t>
            </a:r>
            <a:r>
              <a:rPr lang="en-US" dirty="0">
                <a:latin typeface="-apple-system"/>
              </a:rPr>
              <a:t>stores data in storage units known as data pages</a:t>
            </a:r>
            <a:r>
              <a:rPr lang="en-US" dirty="0" smtClean="0">
                <a:latin typeface="-apple-system"/>
              </a:rPr>
              <a:t>.</a:t>
            </a:r>
          </a:p>
          <a:p>
            <a:endParaRPr lang="en-US" dirty="0" smtClean="0">
              <a:latin typeface="-apple-system"/>
            </a:endParaRPr>
          </a:p>
          <a:p>
            <a:pPr marL="285750" indent="-285750">
              <a:buFont typeface="Wingdings" panose="05000000000000000000" pitchFamily="2" charset="2"/>
              <a:buChar char="q"/>
            </a:pPr>
            <a:r>
              <a:rPr lang="en-US" dirty="0">
                <a:latin typeface="-apple-system"/>
              </a:rPr>
              <a:t>Thus, SQL Server databases have 128 data pages per Mega Byte (MB) of storage space. A page begins with a 96-byte header, which stores system information about the page.</a:t>
            </a:r>
          </a:p>
        </p:txBody>
      </p:sp>
      <p:sp>
        <p:nvSpPr>
          <p:cNvPr id="5" name="Rectangle 4"/>
          <p:cNvSpPr/>
          <p:nvPr/>
        </p:nvSpPr>
        <p:spPr>
          <a:xfrm>
            <a:off x="1164644" y="3518238"/>
            <a:ext cx="4144083" cy="369332"/>
          </a:xfrm>
          <a:prstGeom prst="rect">
            <a:avLst/>
          </a:prstGeom>
        </p:spPr>
        <p:txBody>
          <a:bodyPr wrap="none">
            <a:spAutoFit/>
          </a:bodyPr>
          <a:lstStyle/>
          <a:p>
            <a:r>
              <a:rPr lang="en-US" dirty="0">
                <a:latin typeface="-apple-system"/>
              </a:rPr>
              <a:t>This information includes the following</a:t>
            </a:r>
            <a:r>
              <a:rPr lang="en-US" dirty="0"/>
              <a:t>:</a:t>
            </a:r>
          </a:p>
        </p:txBody>
      </p:sp>
      <p:sp>
        <p:nvSpPr>
          <p:cNvPr id="6" name="Rectangle 5"/>
          <p:cNvSpPr/>
          <p:nvPr/>
        </p:nvSpPr>
        <p:spPr>
          <a:xfrm>
            <a:off x="1555169" y="4020084"/>
            <a:ext cx="6096000" cy="1477328"/>
          </a:xfrm>
          <a:prstGeom prst="rect">
            <a:avLst/>
          </a:prstGeom>
        </p:spPr>
        <p:txBody>
          <a:bodyPr>
            <a:spAutoFit/>
          </a:bodyPr>
          <a:lstStyle/>
          <a:p>
            <a:pPr marL="285750" indent="-285750">
              <a:buFont typeface="Arial" panose="020B0604020202020204" pitchFamily="34" charset="0"/>
              <a:buChar char="•"/>
            </a:pPr>
            <a:r>
              <a:rPr lang="en-US" dirty="0">
                <a:latin typeface="-apple-system"/>
              </a:rPr>
              <a:t>Page number </a:t>
            </a:r>
            <a:endParaRPr lang="en-US" dirty="0" smtClean="0">
              <a:latin typeface="-apple-system"/>
            </a:endParaRPr>
          </a:p>
          <a:p>
            <a:pPr marL="285750" indent="-285750">
              <a:buFont typeface="Arial" panose="020B0604020202020204" pitchFamily="34" charset="0"/>
              <a:buChar char="•"/>
            </a:pPr>
            <a:r>
              <a:rPr lang="en-US" dirty="0" smtClean="0">
                <a:latin typeface="-apple-system"/>
              </a:rPr>
              <a:t>Page </a:t>
            </a:r>
            <a:r>
              <a:rPr lang="en-US" dirty="0">
                <a:latin typeface="-apple-system"/>
              </a:rPr>
              <a:t>type </a:t>
            </a:r>
            <a:endParaRPr lang="en-US" dirty="0" smtClean="0">
              <a:latin typeface="-apple-system"/>
            </a:endParaRPr>
          </a:p>
          <a:p>
            <a:pPr marL="285750" indent="-285750">
              <a:buFont typeface="Arial" panose="020B0604020202020204" pitchFamily="34" charset="0"/>
              <a:buChar char="•"/>
            </a:pPr>
            <a:r>
              <a:rPr lang="en-US" dirty="0" smtClean="0">
                <a:latin typeface="-apple-system"/>
              </a:rPr>
              <a:t>Amount </a:t>
            </a:r>
            <a:r>
              <a:rPr lang="en-US" dirty="0">
                <a:latin typeface="-apple-system"/>
              </a:rPr>
              <a:t>of free space on the page </a:t>
            </a:r>
            <a:endParaRPr lang="en-US" dirty="0" smtClean="0">
              <a:latin typeface="-apple-system"/>
            </a:endParaRPr>
          </a:p>
          <a:p>
            <a:pPr marL="285750" indent="-285750">
              <a:buFont typeface="Arial" panose="020B0604020202020204" pitchFamily="34" charset="0"/>
              <a:buChar char="•"/>
            </a:pPr>
            <a:r>
              <a:rPr lang="en-US" dirty="0" smtClean="0">
                <a:latin typeface="-apple-system"/>
              </a:rPr>
              <a:t>Allocation </a:t>
            </a:r>
            <a:r>
              <a:rPr lang="en-US" dirty="0">
                <a:latin typeface="-apple-system"/>
              </a:rPr>
              <a:t>unit ID of the object to which the page is allocated</a:t>
            </a:r>
          </a:p>
        </p:txBody>
      </p:sp>
    </p:spTree>
    <p:extLst>
      <p:ext uri="{BB962C8B-B14F-4D97-AF65-F5344CB8AC3E}">
        <p14:creationId xmlns:p14="http://schemas.microsoft.com/office/powerpoint/2010/main" val="194148252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57224" y="499533"/>
            <a:ext cx="10772775" cy="1043517"/>
          </a:xfrm>
        </p:spPr>
        <p:txBody>
          <a:bodyPr/>
          <a:lstStyle/>
          <a:p>
            <a:pPr algn="ctr"/>
            <a:r>
              <a:rPr lang="en-US" b="1" dirty="0" smtClean="0"/>
              <a:t>Overview Of Data Storage</a:t>
            </a:r>
            <a:endParaRPr lang="en-US" b="1" dirty="0"/>
          </a:p>
        </p:txBody>
      </p:sp>
      <p:sp>
        <p:nvSpPr>
          <p:cNvPr id="6" name="Rectangle 5"/>
          <p:cNvSpPr/>
          <p:nvPr/>
        </p:nvSpPr>
        <p:spPr>
          <a:xfrm>
            <a:off x="1253333" y="1425059"/>
            <a:ext cx="6494085" cy="369332"/>
          </a:xfrm>
          <a:prstGeom prst="rect">
            <a:avLst/>
          </a:prstGeom>
        </p:spPr>
        <p:txBody>
          <a:bodyPr wrap="none">
            <a:spAutoFit/>
          </a:bodyPr>
          <a:lstStyle/>
          <a:p>
            <a:r>
              <a:rPr lang="en-US" dirty="0" smtClean="0">
                <a:latin typeface="-apple-system"/>
              </a:rPr>
              <a:t>Following </a:t>
            </a:r>
            <a:r>
              <a:rPr lang="en-US" dirty="0">
                <a:latin typeface="-apple-system"/>
              </a:rPr>
              <a:t>figure shows data storage structure of a data page: </a:t>
            </a:r>
          </a:p>
        </p:txBody>
      </p:sp>
      <p:pic>
        <p:nvPicPr>
          <p:cNvPr id="7" name="Picture 6"/>
          <p:cNvPicPr>
            <a:picLocks noChangeAspect="1"/>
          </p:cNvPicPr>
          <p:nvPr/>
        </p:nvPicPr>
        <p:blipFill rotWithShape="1">
          <a:blip r:embed="rId2"/>
          <a:srcRect l="3276" t="1348" r="4123" b="2931"/>
          <a:stretch/>
        </p:blipFill>
        <p:spPr>
          <a:xfrm>
            <a:off x="4410074" y="2209799"/>
            <a:ext cx="3171825" cy="3609976"/>
          </a:xfrm>
          <a:prstGeom prst="rect">
            <a:avLst/>
          </a:prstGeom>
        </p:spPr>
      </p:pic>
    </p:spTree>
    <p:extLst>
      <p:ext uri="{BB962C8B-B14F-4D97-AF65-F5344CB8AC3E}">
        <p14:creationId xmlns:p14="http://schemas.microsoft.com/office/powerpoint/2010/main" val="3382393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Insert statement</a:t>
            </a:r>
          </a:p>
        </p:txBody>
      </p:sp>
      <p:sp>
        <p:nvSpPr>
          <p:cNvPr id="3" name="Content Placeholder 2"/>
          <p:cNvSpPr>
            <a:spLocks noGrp="1"/>
          </p:cNvSpPr>
          <p:nvPr>
            <p:ph idx="1"/>
          </p:nvPr>
        </p:nvSpPr>
        <p:spPr/>
        <p:txBody>
          <a:bodyPr>
            <a:normAutofit/>
          </a:bodyPr>
          <a:lstStyle/>
          <a:p>
            <a:r>
              <a:rPr lang="en-US" dirty="0"/>
              <a:t>The </a:t>
            </a:r>
            <a:r>
              <a:rPr lang="en-US" b="1" dirty="0"/>
              <a:t>SQL INSERT INTO</a:t>
            </a:r>
            <a:r>
              <a:rPr lang="en-US" dirty="0"/>
              <a:t> syntax has 2 main forms and the result of either of them is adding a new row into the database table.</a:t>
            </a:r>
          </a:p>
          <a:p>
            <a:pPr marL="0" indent="0">
              <a:buNone/>
            </a:pPr>
            <a:endParaRPr lang="en-US" dirty="0"/>
          </a:p>
          <a:p>
            <a:pPr marL="1371600" lvl="3" indent="0">
              <a:buNone/>
            </a:pPr>
            <a:r>
              <a:rPr lang="en-US" sz="3200" b="1" dirty="0">
                <a:solidFill>
                  <a:schemeClr val="accent5">
                    <a:lumMod val="75000"/>
                  </a:schemeClr>
                </a:solidFill>
              </a:rPr>
              <a:t>INSERT INTO Table1</a:t>
            </a:r>
            <a:br>
              <a:rPr lang="en-US" sz="3200" b="1" dirty="0">
                <a:solidFill>
                  <a:schemeClr val="accent5">
                    <a:lumMod val="75000"/>
                  </a:schemeClr>
                </a:solidFill>
              </a:rPr>
            </a:br>
            <a:r>
              <a:rPr lang="en-US" sz="3200" b="1" dirty="0">
                <a:solidFill>
                  <a:schemeClr val="accent5">
                    <a:lumMod val="75000"/>
                  </a:schemeClr>
                </a:solidFill>
              </a:rPr>
              <a:t>VALUES (value1, value2, value3…)</a:t>
            </a:r>
          </a:p>
          <a:p>
            <a:pPr marL="1371600" lvl="3" indent="0">
              <a:buNone/>
            </a:pPr>
            <a:endParaRPr lang="en-US" sz="3200" b="1" dirty="0">
              <a:solidFill>
                <a:schemeClr val="accent5">
                  <a:lumMod val="75000"/>
                </a:schemeClr>
              </a:solidFill>
            </a:endParaRPr>
          </a:p>
          <a:p>
            <a:pPr marL="1371600" lvl="3" indent="0">
              <a:buNone/>
            </a:pPr>
            <a:r>
              <a:rPr lang="en-US" sz="3200" b="1" dirty="0">
                <a:solidFill>
                  <a:schemeClr val="accent5">
                    <a:lumMod val="75000"/>
                  </a:schemeClr>
                </a:solidFill>
              </a:rPr>
              <a:t>INSERT INTO Table1 (Column1, Column2, Column3…)</a:t>
            </a:r>
            <a:br>
              <a:rPr lang="en-US" sz="3200" b="1" dirty="0">
                <a:solidFill>
                  <a:schemeClr val="accent5">
                    <a:lumMod val="75000"/>
                  </a:schemeClr>
                </a:solidFill>
              </a:rPr>
            </a:br>
            <a:r>
              <a:rPr lang="en-US" sz="3200" b="1" dirty="0">
                <a:solidFill>
                  <a:schemeClr val="accent5">
                    <a:lumMod val="75000"/>
                  </a:schemeClr>
                </a:solidFill>
              </a:rPr>
              <a:t>VALUES (Value1, Value2, Value3…)</a:t>
            </a:r>
          </a:p>
        </p:txBody>
      </p:sp>
    </p:spTree>
    <p:extLst>
      <p:ext uri="{BB962C8B-B14F-4D97-AF65-F5344CB8AC3E}">
        <p14:creationId xmlns:p14="http://schemas.microsoft.com/office/powerpoint/2010/main" val="27689987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99483"/>
            <a:ext cx="10772775" cy="976842"/>
          </a:xfrm>
        </p:spPr>
        <p:txBody>
          <a:bodyPr>
            <a:normAutofit/>
          </a:bodyPr>
          <a:lstStyle/>
          <a:p>
            <a:pPr algn="ctr"/>
            <a:r>
              <a:rPr lang="en-US" b="1" dirty="0" smtClean="0"/>
              <a:t>SO WHAT IS INDEX</a:t>
            </a:r>
            <a:endParaRPr lang="en-US" b="1" dirty="0"/>
          </a:p>
        </p:txBody>
      </p:sp>
      <p:sp>
        <p:nvSpPr>
          <p:cNvPr id="5" name="Rectangle 4"/>
          <p:cNvSpPr/>
          <p:nvPr/>
        </p:nvSpPr>
        <p:spPr>
          <a:xfrm>
            <a:off x="600076" y="1114425"/>
            <a:ext cx="11591924" cy="2585323"/>
          </a:xfrm>
          <a:prstGeom prst="rect">
            <a:avLst/>
          </a:prstGeom>
        </p:spPr>
        <p:txBody>
          <a:bodyPr wrap="square">
            <a:spAutoFit/>
          </a:bodyPr>
          <a:lstStyle/>
          <a:p>
            <a:pPr marL="285750" indent="-285750">
              <a:buFont typeface="Wingdings" panose="05000000000000000000" pitchFamily="2" charset="2"/>
              <a:buChar char="q"/>
            </a:pPr>
            <a:r>
              <a:rPr lang="en-US" dirty="0">
                <a:solidFill>
                  <a:srgbClr val="2B2A2A"/>
                </a:solidFill>
                <a:latin typeface="-apple-system"/>
              </a:rPr>
              <a:t>Indexes are used to help speed search results in a database</a:t>
            </a:r>
            <a:r>
              <a:rPr lang="en-US" dirty="0" smtClean="0">
                <a:solidFill>
                  <a:srgbClr val="2B2A2A"/>
                </a:solidFill>
                <a:latin typeface="-apple-system"/>
              </a:rPr>
              <a:t>.</a:t>
            </a:r>
          </a:p>
          <a:p>
            <a:endParaRPr lang="en-US" dirty="0" smtClean="0">
              <a:solidFill>
                <a:srgbClr val="2B2A2A"/>
              </a:solidFill>
              <a:latin typeface="-apple-system"/>
            </a:endParaRPr>
          </a:p>
          <a:p>
            <a:pPr marL="285750" indent="-285750">
              <a:buFont typeface="Wingdings" panose="05000000000000000000" pitchFamily="2" charset="2"/>
              <a:buChar char="q"/>
            </a:pPr>
            <a:r>
              <a:rPr lang="en-US" dirty="0" smtClean="0">
                <a:solidFill>
                  <a:srgbClr val="2B2A2A"/>
                </a:solidFill>
                <a:latin typeface="-apple-system"/>
              </a:rPr>
              <a:t>A </a:t>
            </a:r>
            <a:r>
              <a:rPr lang="en-US" dirty="0">
                <a:solidFill>
                  <a:srgbClr val="2B2A2A"/>
                </a:solidFill>
                <a:latin typeface="-apple-system"/>
              </a:rPr>
              <a:t>careful use of indexes can greatly improve search speeds</a:t>
            </a:r>
            <a:r>
              <a:rPr lang="en-US" dirty="0" smtClean="0">
                <a:solidFill>
                  <a:srgbClr val="2B2A2A"/>
                </a:solidFill>
                <a:latin typeface="-apple-system"/>
              </a:rPr>
              <a:t>.</a:t>
            </a:r>
          </a:p>
          <a:p>
            <a:endParaRPr lang="en-US" dirty="0" smtClean="0">
              <a:solidFill>
                <a:srgbClr val="2B2A2A"/>
              </a:solidFill>
              <a:latin typeface="-apple-system"/>
            </a:endParaRPr>
          </a:p>
          <a:p>
            <a:pPr marL="285750" indent="-285750">
              <a:buFont typeface="Wingdings" panose="05000000000000000000" pitchFamily="2" charset="2"/>
              <a:buChar char="q"/>
            </a:pPr>
            <a:r>
              <a:rPr lang="en-US" dirty="0" smtClean="0">
                <a:solidFill>
                  <a:srgbClr val="2B2A2A"/>
                </a:solidFill>
                <a:latin typeface="-apple-system"/>
              </a:rPr>
              <a:t>Over </a:t>
            </a:r>
            <a:r>
              <a:rPr lang="en-US" dirty="0">
                <a:solidFill>
                  <a:srgbClr val="2B2A2A"/>
                </a:solidFill>
                <a:latin typeface="-apple-system"/>
              </a:rPr>
              <a:t>use of indexes, however, can painfully slow database inserts and </a:t>
            </a:r>
            <a:r>
              <a:rPr lang="en-US" dirty="0" smtClean="0">
                <a:solidFill>
                  <a:srgbClr val="2B2A2A"/>
                </a:solidFill>
                <a:latin typeface="-apple-system"/>
              </a:rPr>
              <a:t>updates</a:t>
            </a:r>
          </a:p>
          <a:p>
            <a:pPr marL="285750" indent="-285750">
              <a:buFont typeface="Wingdings" panose="05000000000000000000" pitchFamily="2" charset="2"/>
              <a:buChar char="q"/>
            </a:pPr>
            <a:endParaRPr lang="en-US" dirty="0" smtClean="0">
              <a:solidFill>
                <a:srgbClr val="2B2A2A"/>
              </a:solidFill>
              <a:latin typeface="-apple-system"/>
            </a:endParaRPr>
          </a:p>
          <a:p>
            <a:pPr marL="285750" indent="-285750">
              <a:buFont typeface="Wingdings" panose="05000000000000000000" pitchFamily="2" charset="2"/>
              <a:buChar char="q"/>
            </a:pPr>
            <a:r>
              <a:rPr lang="en-US" dirty="0">
                <a:latin typeface="-apple-system"/>
              </a:rPr>
              <a:t>In a table, records are stored in the order in which they are entered. Their storage in the database is unsorted</a:t>
            </a:r>
            <a:r>
              <a:rPr lang="en-US" dirty="0" smtClean="0">
                <a:latin typeface="-apple-system"/>
              </a:rPr>
              <a:t>.</a:t>
            </a:r>
          </a:p>
          <a:p>
            <a:endParaRPr lang="en-US" dirty="0">
              <a:latin typeface="-apple-system"/>
            </a:endParaRPr>
          </a:p>
          <a:p>
            <a:pPr marL="285750" indent="-285750">
              <a:buFont typeface="Wingdings" panose="05000000000000000000" pitchFamily="2" charset="2"/>
              <a:buChar char="q"/>
            </a:pPr>
            <a:r>
              <a:rPr lang="en-US" dirty="0">
                <a:latin typeface="-apple-system"/>
              </a:rPr>
              <a:t>This slows down the query retrieval process. To speed up query retrieval, indexes need to be created. </a:t>
            </a:r>
          </a:p>
        </p:txBody>
      </p:sp>
      <p:sp>
        <p:nvSpPr>
          <p:cNvPr id="8" name="Rectangle 7"/>
          <p:cNvSpPr/>
          <p:nvPr/>
        </p:nvSpPr>
        <p:spPr>
          <a:xfrm>
            <a:off x="828674" y="6291114"/>
            <a:ext cx="7743825" cy="369332"/>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This assists in faster location and retrieval of data during searches.</a:t>
            </a:r>
          </a:p>
        </p:txBody>
      </p:sp>
      <p:pic>
        <p:nvPicPr>
          <p:cNvPr id="9" name="Picture 8"/>
          <p:cNvPicPr>
            <a:picLocks noChangeAspect="1"/>
          </p:cNvPicPr>
          <p:nvPr/>
        </p:nvPicPr>
        <p:blipFill>
          <a:blip r:embed="rId2"/>
          <a:stretch>
            <a:fillRect/>
          </a:stretch>
        </p:blipFill>
        <p:spPr>
          <a:xfrm>
            <a:off x="2757872" y="3944764"/>
            <a:ext cx="7827381" cy="2286000"/>
          </a:xfrm>
          <a:prstGeom prst="rect">
            <a:avLst/>
          </a:prstGeom>
        </p:spPr>
      </p:pic>
    </p:spTree>
    <p:extLst>
      <p:ext uri="{BB962C8B-B14F-4D97-AF65-F5344CB8AC3E}">
        <p14:creationId xmlns:p14="http://schemas.microsoft.com/office/powerpoint/2010/main" val="21648071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4"/>
            <a:ext cx="10772775" cy="946364"/>
          </a:xfrm>
        </p:spPr>
        <p:txBody>
          <a:bodyPr/>
          <a:lstStyle/>
          <a:p>
            <a:pPr algn="ctr"/>
            <a:r>
              <a:rPr lang="en-US" b="1" dirty="0" smtClean="0"/>
              <a:t>CREATE INDEX</a:t>
            </a:r>
            <a:endParaRPr lang="en-US" b="1" dirty="0"/>
          </a:p>
        </p:txBody>
      </p:sp>
      <p:sp>
        <p:nvSpPr>
          <p:cNvPr id="7" name="Rectangle 6"/>
          <p:cNvSpPr/>
          <p:nvPr/>
        </p:nvSpPr>
        <p:spPr>
          <a:xfrm>
            <a:off x="2247900" y="1442101"/>
            <a:ext cx="7886700" cy="369332"/>
          </a:xfrm>
          <a:prstGeom prst="rect">
            <a:avLst/>
          </a:prstGeom>
        </p:spPr>
        <p:txBody>
          <a:bodyPr wrap="square">
            <a:spAutoFit/>
          </a:bodyPr>
          <a:lstStyle/>
          <a:p>
            <a:r>
              <a:rPr lang="en-US" b="1" dirty="0">
                <a:latin typeface="-apple-system"/>
              </a:rPr>
              <a:t>CREATE INDEX &lt;</a:t>
            </a:r>
            <a:r>
              <a:rPr lang="en-US" b="1" dirty="0" err="1">
                <a:latin typeface="-apple-system"/>
              </a:rPr>
              <a:t>index_name</a:t>
            </a:r>
            <a:r>
              <a:rPr lang="en-US" b="1" dirty="0">
                <a:latin typeface="-apple-system"/>
              </a:rPr>
              <a:t>&gt; ON &lt;</a:t>
            </a:r>
            <a:r>
              <a:rPr lang="en-US" b="1" dirty="0" err="1">
                <a:latin typeface="-apple-system"/>
              </a:rPr>
              <a:t>table_name</a:t>
            </a:r>
            <a:r>
              <a:rPr lang="en-US" b="1" dirty="0">
                <a:latin typeface="-apple-system"/>
              </a:rPr>
              <a:t>&gt; (&lt;</a:t>
            </a:r>
            <a:r>
              <a:rPr lang="en-US" b="1" dirty="0" err="1">
                <a:latin typeface="-apple-system"/>
              </a:rPr>
              <a:t>column_name</a:t>
            </a:r>
            <a:r>
              <a:rPr lang="en-US" b="1" dirty="0">
                <a:latin typeface="-apple-system"/>
              </a:rPr>
              <a:t>&gt;)</a:t>
            </a:r>
          </a:p>
        </p:txBody>
      </p:sp>
      <p:sp>
        <p:nvSpPr>
          <p:cNvPr id="8" name="Rectangle 7"/>
          <p:cNvSpPr/>
          <p:nvPr/>
        </p:nvSpPr>
        <p:spPr>
          <a:xfrm>
            <a:off x="1476375" y="2178010"/>
            <a:ext cx="7848600" cy="1477328"/>
          </a:xfrm>
          <a:prstGeom prst="rect">
            <a:avLst/>
          </a:prstGeom>
        </p:spPr>
        <p:txBody>
          <a:bodyPr wrap="square">
            <a:spAutoFit/>
          </a:bodyPr>
          <a:lstStyle/>
          <a:p>
            <a:r>
              <a:rPr lang="en-US" dirty="0">
                <a:latin typeface="-apple-system"/>
              </a:rPr>
              <a:t>where</a:t>
            </a:r>
            <a:r>
              <a:rPr lang="en-US" dirty="0" smtClean="0">
                <a:latin typeface="-apple-system"/>
              </a:rPr>
              <a:t>,</a:t>
            </a:r>
          </a:p>
          <a:p>
            <a:r>
              <a:rPr lang="en-US" dirty="0" smtClean="0">
                <a:latin typeface="-apple-system"/>
              </a:rPr>
              <a:t> </a:t>
            </a:r>
          </a:p>
          <a:p>
            <a:r>
              <a:rPr lang="en-US" dirty="0" err="1" smtClean="0">
                <a:latin typeface="-apple-system"/>
              </a:rPr>
              <a:t>index_name</a:t>
            </a:r>
            <a:r>
              <a:rPr lang="en-US" dirty="0">
                <a:latin typeface="-apple-system"/>
              </a:rPr>
              <a:t>: specifies the name of the index. </a:t>
            </a:r>
            <a:endParaRPr lang="en-US" dirty="0" smtClean="0">
              <a:latin typeface="-apple-system"/>
            </a:endParaRPr>
          </a:p>
          <a:p>
            <a:r>
              <a:rPr lang="en-US" dirty="0" err="1" smtClean="0">
                <a:latin typeface="-apple-system"/>
              </a:rPr>
              <a:t>table_name</a:t>
            </a:r>
            <a:r>
              <a:rPr lang="en-US" dirty="0">
                <a:latin typeface="-apple-system"/>
              </a:rPr>
              <a:t>: specifies the name of the table. </a:t>
            </a:r>
            <a:endParaRPr lang="en-US" dirty="0" smtClean="0">
              <a:latin typeface="-apple-system"/>
            </a:endParaRPr>
          </a:p>
          <a:p>
            <a:r>
              <a:rPr lang="en-US" dirty="0" err="1" smtClean="0">
                <a:latin typeface="-apple-system"/>
              </a:rPr>
              <a:t>column_name</a:t>
            </a:r>
            <a:r>
              <a:rPr lang="en-US" dirty="0">
                <a:latin typeface="-apple-system"/>
              </a:rPr>
              <a:t>: specifies the name of the column</a:t>
            </a:r>
          </a:p>
        </p:txBody>
      </p:sp>
      <p:sp>
        <p:nvSpPr>
          <p:cNvPr id="9" name="Rectangle 8"/>
          <p:cNvSpPr/>
          <p:nvPr/>
        </p:nvSpPr>
        <p:spPr>
          <a:xfrm>
            <a:off x="3019425" y="4065086"/>
            <a:ext cx="6616369" cy="369332"/>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IX_products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products</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productId</a:t>
            </a:r>
            <a:r>
              <a:rPr lang="en-US" dirty="0">
                <a:solidFill>
                  <a:srgbClr val="808080"/>
                </a:solidFill>
                <a:latin typeface="Consolas" panose="020B0609020204030204" pitchFamily="49" charset="0"/>
              </a:rPr>
              <a:t>)</a:t>
            </a:r>
            <a:endParaRPr lang="en-US" dirty="0"/>
          </a:p>
        </p:txBody>
      </p:sp>
      <p:pic>
        <p:nvPicPr>
          <p:cNvPr id="10" name="Picture 9"/>
          <p:cNvPicPr>
            <a:picLocks noChangeAspect="1"/>
          </p:cNvPicPr>
          <p:nvPr/>
        </p:nvPicPr>
        <p:blipFill>
          <a:blip r:embed="rId2"/>
          <a:stretch>
            <a:fillRect/>
          </a:stretch>
        </p:blipFill>
        <p:spPr>
          <a:xfrm>
            <a:off x="3581401" y="4746378"/>
            <a:ext cx="5829300" cy="1743075"/>
          </a:xfrm>
          <a:prstGeom prst="rect">
            <a:avLst/>
          </a:prstGeom>
        </p:spPr>
      </p:pic>
    </p:spTree>
    <p:extLst>
      <p:ext uri="{BB962C8B-B14F-4D97-AF65-F5344CB8AC3E}">
        <p14:creationId xmlns:p14="http://schemas.microsoft.com/office/powerpoint/2010/main" val="52606289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43492"/>
          </a:xfrm>
        </p:spPr>
        <p:txBody>
          <a:bodyPr/>
          <a:lstStyle/>
          <a:p>
            <a:pPr algn="ctr"/>
            <a:r>
              <a:rPr lang="en-US" b="1" dirty="0" smtClean="0"/>
              <a:t>HEAP STRUCTURE</a:t>
            </a:r>
            <a:endParaRPr lang="en-US" b="1" dirty="0"/>
          </a:p>
        </p:txBody>
      </p:sp>
      <p:sp>
        <p:nvSpPr>
          <p:cNvPr id="5" name="Rectangle 4"/>
          <p:cNvSpPr/>
          <p:nvPr/>
        </p:nvSpPr>
        <p:spPr>
          <a:xfrm>
            <a:off x="1319029" y="1729859"/>
            <a:ext cx="9434695" cy="1015663"/>
          </a:xfrm>
          <a:prstGeom prst="rect">
            <a:avLst/>
          </a:prstGeom>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q"/>
            </a:pPr>
            <a:r>
              <a:rPr lang="en-US" dirty="0" smtClean="0">
                <a:solidFill>
                  <a:srgbClr val="202124"/>
                </a:solidFill>
                <a:latin typeface="inherit"/>
              </a:rPr>
              <a:t>How to access data if indexes are not used</a:t>
            </a:r>
          </a:p>
          <a:p>
            <a:pPr marL="285750" lvl="0" indent="-285750" eaLnBrk="0" fontAlgn="base" hangingPunct="0">
              <a:spcBef>
                <a:spcPct val="0"/>
              </a:spcBef>
              <a:spcAft>
                <a:spcPct val="0"/>
              </a:spcAft>
              <a:buFont typeface="Wingdings" panose="05000000000000000000" pitchFamily="2" charset="2"/>
              <a:buChar char="q"/>
            </a:pPr>
            <a:endParaRPr lang="en-US" dirty="0" smtClean="0">
              <a:solidFill>
                <a:srgbClr val="202124"/>
              </a:solidFill>
              <a:latin typeface="inherit"/>
            </a:endParaRPr>
          </a:p>
          <a:p>
            <a:pPr marL="285750" indent="-285750" eaLnBrk="0" fontAlgn="base" hangingPunct="0">
              <a:spcBef>
                <a:spcPct val="0"/>
              </a:spcBef>
              <a:spcAft>
                <a:spcPct val="0"/>
              </a:spcAft>
              <a:buFont typeface="Wingdings" panose="05000000000000000000" pitchFamily="2" charset="2"/>
              <a:buChar char="q"/>
            </a:pPr>
            <a:r>
              <a:rPr lang="en-US" dirty="0">
                <a:solidFill>
                  <a:srgbClr val="202124"/>
                </a:solidFill>
                <a:latin typeface="inherit"/>
              </a:rPr>
              <a:t>If we do not apply indexes then we access our data through heap structure </a:t>
            </a:r>
          </a:p>
          <a:p>
            <a:pPr lvl="0" eaLnBrk="0" fontAlgn="base" hangingPunct="0">
              <a:spcBef>
                <a:spcPct val="0"/>
              </a:spcBef>
              <a:spcAft>
                <a:spcPct val="0"/>
              </a:spcAft>
            </a:pPr>
            <a:r>
              <a:rPr lang="en-US" sz="600" dirty="0" smtClean="0"/>
              <a:t> </a:t>
            </a:r>
            <a:endParaRPr lang="en-US" sz="1400" dirty="0">
              <a:latin typeface="Arial" panose="020B0604020202020204" pitchFamily="34" charset="0"/>
            </a:endParaRPr>
          </a:p>
        </p:txBody>
      </p:sp>
      <p:sp>
        <p:nvSpPr>
          <p:cNvPr id="6" name="Rectangle 5"/>
          <p:cNvSpPr/>
          <p:nvPr/>
        </p:nvSpPr>
        <p:spPr>
          <a:xfrm>
            <a:off x="1819275" y="2909569"/>
            <a:ext cx="9525000" cy="2308324"/>
          </a:xfrm>
          <a:prstGeom prst="rect">
            <a:avLst/>
          </a:prstGeom>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
            </a:pPr>
            <a:r>
              <a:rPr lang="en-US" dirty="0">
                <a:latin typeface="-apple-system"/>
              </a:rPr>
              <a:t>In a heap structure, the data pages and records are not arranged in sorted order</a:t>
            </a:r>
            <a:r>
              <a:rPr lang="en-US" dirty="0" smtClean="0">
                <a:latin typeface="-apple-system"/>
              </a:rPr>
              <a:t>.</a:t>
            </a:r>
          </a:p>
          <a:p>
            <a:pPr lvl="0" eaLnBrk="0" fontAlgn="base" hangingPunct="0">
              <a:spcBef>
                <a:spcPct val="0"/>
              </a:spcBef>
              <a:spcAft>
                <a:spcPct val="0"/>
              </a:spcAft>
            </a:pPr>
            <a:endParaRPr lang="en-US" dirty="0">
              <a:latin typeface="-apple-system"/>
            </a:endParaRPr>
          </a:p>
          <a:p>
            <a:pPr marL="285750" lvl="0" indent="-285750" eaLnBrk="0" fontAlgn="base" hangingPunct="0">
              <a:spcBef>
                <a:spcPct val="0"/>
              </a:spcBef>
              <a:spcAft>
                <a:spcPct val="0"/>
              </a:spcAft>
              <a:buFont typeface="Wingdings" panose="05000000000000000000" pitchFamily="2" charset="2"/>
              <a:buChar char="§"/>
            </a:pPr>
            <a:r>
              <a:rPr lang="en-US" dirty="0" smtClean="0">
                <a:latin typeface="-apple-system"/>
              </a:rPr>
              <a:t>The </a:t>
            </a:r>
            <a:r>
              <a:rPr lang="en-US" dirty="0">
                <a:latin typeface="-apple-system"/>
              </a:rPr>
              <a:t>only connection between the data pages is the information recorded in the Index Allocation Map (IAM) pages</a:t>
            </a:r>
            <a:r>
              <a:rPr lang="en-US" dirty="0" smtClean="0">
                <a:latin typeface="-apple-system"/>
              </a:rPr>
              <a:t>.</a:t>
            </a:r>
          </a:p>
          <a:p>
            <a:pPr lvl="0" eaLnBrk="0" fontAlgn="base" hangingPunct="0">
              <a:spcBef>
                <a:spcPct val="0"/>
              </a:spcBef>
              <a:spcAft>
                <a:spcPct val="0"/>
              </a:spcAft>
            </a:pPr>
            <a:endParaRPr lang="en-US" dirty="0" smtClean="0">
              <a:latin typeface="-apple-system"/>
            </a:endParaRPr>
          </a:p>
          <a:p>
            <a:pPr marL="285750" lvl="0" indent="-285750" eaLnBrk="0" fontAlgn="base" hangingPunct="0">
              <a:spcBef>
                <a:spcPct val="0"/>
              </a:spcBef>
              <a:spcAft>
                <a:spcPct val="0"/>
              </a:spcAft>
              <a:buFont typeface="Wingdings" panose="05000000000000000000" pitchFamily="2" charset="2"/>
              <a:buChar char="§"/>
            </a:pPr>
            <a:r>
              <a:rPr lang="en-US" dirty="0" smtClean="0">
                <a:latin typeface="-apple-system"/>
              </a:rPr>
              <a:t>In </a:t>
            </a:r>
            <a:r>
              <a:rPr lang="en-US" dirty="0">
                <a:latin typeface="-apple-system"/>
              </a:rPr>
              <a:t>SQL </a:t>
            </a:r>
            <a:r>
              <a:rPr lang="en-US" dirty="0" smtClean="0">
                <a:latin typeface="-apple-system"/>
              </a:rPr>
              <a:t>Server, </a:t>
            </a:r>
            <a:r>
              <a:rPr lang="en-US" dirty="0">
                <a:latin typeface="-apple-system"/>
              </a:rPr>
              <a:t>IAM pages are used to scan through a heap structure</a:t>
            </a:r>
            <a:r>
              <a:rPr lang="en-US" dirty="0" smtClean="0">
                <a:latin typeface="-apple-system"/>
              </a:rPr>
              <a:t>.</a:t>
            </a:r>
          </a:p>
          <a:p>
            <a:pPr lvl="0" eaLnBrk="0" fontAlgn="base" hangingPunct="0">
              <a:spcBef>
                <a:spcPct val="0"/>
              </a:spcBef>
              <a:spcAft>
                <a:spcPct val="0"/>
              </a:spcAft>
            </a:pPr>
            <a:r>
              <a:rPr lang="en-US" dirty="0" smtClean="0">
                <a:latin typeface="-apple-system"/>
              </a:rPr>
              <a:t> </a:t>
            </a:r>
          </a:p>
          <a:p>
            <a:pPr marL="285750" lvl="0" indent="-285750" eaLnBrk="0" fontAlgn="base" hangingPunct="0">
              <a:spcBef>
                <a:spcPct val="0"/>
              </a:spcBef>
              <a:spcAft>
                <a:spcPct val="0"/>
              </a:spcAft>
              <a:buFont typeface="Wingdings" panose="05000000000000000000" pitchFamily="2" charset="2"/>
              <a:buChar char="§"/>
            </a:pPr>
            <a:r>
              <a:rPr lang="en-US" dirty="0" smtClean="0">
                <a:latin typeface="-apple-system"/>
              </a:rPr>
              <a:t>IAM </a:t>
            </a:r>
            <a:r>
              <a:rPr lang="en-US" dirty="0">
                <a:latin typeface="-apple-system"/>
              </a:rPr>
              <a:t>pages map extents that are used by an allocation unit in a part of a database file. </a:t>
            </a:r>
            <a:endParaRPr lang="en-US" sz="1400" dirty="0">
              <a:latin typeface="-apple-system"/>
            </a:endParaRPr>
          </a:p>
        </p:txBody>
      </p:sp>
    </p:spTree>
    <p:extLst>
      <p:ext uri="{BB962C8B-B14F-4D97-AF65-F5344CB8AC3E}">
        <p14:creationId xmlns:p14="http://schemas.microsoft.com/office/powerpoint/2010/main" val="37850014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48267"/>
          </a:xfrm>
        </p:spPr>
        <p:txBody>
          <a:bodyPr/>
          <a:lstStyle/>
          <a:p>
            <a:r>
              <a:rPr lang="en-US" b="1" dirty="0" smtClean="0"/>
              <a:t>TYPES OF INDEXES</a:t>
            </a:r>
            <a:endParaRPr lang="en-US" b="1" dirty="0"/>
          </a:p>
        </p:txBody>
      </p:sp>
      <p:sp>
        <p:nvSpPr>
          <p:cNvPr id="4" name="Rectangle 3"/>
          <p:cNvSpPr/>
          <p:nvPr/>
        </p:nvSpPr>
        <p:spPr>
          <a:xfrm>
            <a:off x="1657350" y="1700531"/>
            <a:ext cx="8115300" cy="2585323"/>
          </a:xfrm>
          <a:prstGeom prst="rect">
            <a:avLst/>
          </a:prstGeom>
        </p:spPr>
        <p:txBody>
          <a:bodyPr wrap="square">
            <a:spAutoFit/>
          </a:bodyPr>
          <a:lstStyle/>
          <a:p>
            <a:r>
              <a:rPr lang="en-US" dirty="0" smtClean="0">
                <a:solidFill>
                  <a:srgbClr val="2B2A2A"/>
                </a:solidFill>
                <a:latin typeface="-apple-system"/>
              </a:rPr>
              <a:t>There are two types of indexes</a:t>
            </a:r>
          </a:p>
          <a:p>
            <a:endParaRPr lang="en-US" dirty="0" smtClean="0">
              <a:solidFill>
                <a:srgbClr val="2B2A2A"/>
              </a:solidFill>
              <a:latin typeface="-apple-system"/>
            </a:endParaRPr>
          </a:p>
          <a:p>
            <a:pPr marL="742950" lvl="1" indent="-285750">
              <a:buFont typeface="Wingdings" panose="05000000000000000000" pitchFamily="2" charset="2"/>
              <a:buChar char="q"/>
            </a:pPr>
            <a:r>
              <a:rPr lang="en-US" dirty="0" smtClean="0">
                <a:solidFill>
                  <a:srgbClr val="2B2A2A"/>
                </a:solidFill>
                <a:latin typeface="-apple-system"/>
              </a:rPr>
              <a:t>Clustered Indexes</a:t>
            </a:r>
          </a:p>
          <a:p>
            <a:pPr lvl="1"/>
            <a:r>
              <a:rPr lang="en-US" dirty="0" smtClean="0">
                <a:solidFill>
                  <a:srgbClr val="2B2A2A"/>
                </a:solidFill>
                <a:latin typeface="-apple-system"/>
              </a:rPr>
              <a:t> </a:t>
            </a:r>
          </a:p>
          <a:p>
            <a:pPr marL="742950" lvl="1" indent="-285750">
              <a:buFont typeface="Wingdings" panose="05000000000000000000" pitchFamily="2" charset="2"/>
              <a:buChar char="q"/>
            </a:pPr>
            <a:r>
              <a:rPr lang="en-US" dirty="0" smtClean="0">
                <a:solidFill>
                  <a:srgbClr val="2B2A2A"/>
                </a:solidFill>
                <a:latin typeface="-apple-system"/>
              </a:rPr>
              <a:t>Non </a:t>
            </a:r>
            <a:r>
              <a:rPr lang="en-US" dirty="0">
                <a:solidFill>
                  <a:srgbClr val="2B2A2A"/>
                </a:solidFill>
                <a:latin typeface="-apple-system"/>
              </a:rPr>
              <a:t>Clustered Indexes </a:t>
            </a:r>
            <a:endParaRPr lang="en-US" dirty="0" smtClean="0">
              <a:solidFill>
                <a:srgbClr val="2B2A2A"/>
              </a:solidFill>
              <a:latin typeface="-apple-system"/>
            </a:endParaRPr>
          </a:p>
          <a:p>
            <a:pPr marL="1200150" lvl="2" indent="-285750">
              <a:buFont typeface="Wingdings" panose="05000000000000000000" pitchFamily="2" charset="2"/>
              <a:buChar char="§"/>
            </a:pPr>
            <a:r>
              <a:rPr lang="en-US" dirty="0" smtClean="0">
                <a:solidFill>
                  <a:srgbClr val="2B2A2A"/>
                </a:solidFill>
                <a:latin typeface="Open Sans"/>
              </a:rPr>
              <a:t>Standard </a:t>
            </a:r>
            <a:r>
              <a:rPr lang="en-US" dirty="0">
                <a:solidFill>
                  <a:srgbClr val="2B2A2A"/>
                </a:solidFill>
                <a:latin typeface="Open Sans"/>
              </a:rPr>
              <a:t>non clustered </a:t>
            </a:r>
            <a:endParaRPr lang="en-US" dirty="0" smtClean="0">
              <a:solidFill>
                <a:srgbClr val="2B2A2A"/>
              </a:solidFill>
              <a:latin typeface="Open Sans"/>
            </a:endParaRPr>
          </a:p>
          <a:p>
            <a:pPr marL="1200150" lvl="2" indent="-285750">
              <a:buFont typeface="Wingdings" panose="05000000000000000000" pitchFamily="2" charset="2"/>
              <a:buChar char="§"/>
            </a:pPr>
            <a:r>
              <a:rPr lang="en-US" dirty="0" smtClean="0">
                <a:solidFill>
                  <a:srgbClr val="2B2A2A"/>
                </a:solidFill>
                <a:latin typeface="Open Sans"/>
              </a:rPr>
              <a:t>Unique </a:t>
            </a:r>
          </a:p>
          <a:p>
            <a:pPr marL="1200150" lvl="2" indent="-285750">
              <a:buFont typeface="Wingdings" panose="05000000000000000000" pitchFamily="2" charset="2"/>
              <a:buChar char="§"/>
            </a:pPr>
            <a:r>
              <a:rPr lang="en-US" dirty="0" smtClean="0">
                <a:solidFill>
                  <a:srgbClr val="2B2A2A"/>
                </a:solidFill>
                <a:latin typeface="Open Sans"/>
              </a:rPr>
              <a:t>Filtered </a:t>
            </a:r>
          </a:p>
          <a:p>
            <a:pPr marL="1200150" lvl="2" indent="-285750">
              <a:buFont typeface="Wingdings" panose="05000000000000000000" pitchFamily="2" charset="2"/>
              <a:buChar char="§"/>
            </a:pPr>
            <a:r>
              <a:rPr lang="en-US" dirty="0" smtClean="0">
                <a:solidFill>
                  <a:srgbClr val="2B2A2A"/>
                </a:solidFill>
                <a:latin typeface="Open Sans"/>
              </a:rPr>
              <a:t>Composite </a:t>
            </a:r>
            <a:r>
              <a:rPr lang="en-US" dirty="0">
                <a:solidFill>
                  <a:srgbClr val="2B2A2A"/>
                </a:solidFill>
                <a:latin typeface="Open Sans"/>
              </a:rPr>
              <a:t>(more than one field)</a:t>
            </a:r>
            <a:endParaRPr lang="en-US" dirty="0"/>
          </a:p>
        </p:txBody>
      </p:sp>
    </p:spTree>
    <p:extLst>
      <p:ext uri="{BB962C8B-B14F-4D97-AF65-F5344CB8AC3E}">
        <p14:creationId xmlns:p14="http://schemas.microsoft.com/office/powerpoint/2010/main" val="323797709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10167"/>
          </a:xfrm>
        </p:spPr>
        <p:txBody>
          <a:bodyPr/>
          <a:lstStyle/>
          <a:p>
            <a:pPr algn="ctr"/>
            <a:r>
              <a:rPr lang="en-US" b="1" dirty="0" smtClean="0"/>
              <a:t>B-TREE STRUCTURE</a:t>
            </a:r>
            <a:endParaRPr lang="en-US" b="1" dirty="0"/>
          </a:p>
        </p:txBody>
      </p:sp>
      <p:sp>
        <p:nvSpPr>
          <p:cNvPr id="4" name="Rectangle 3"/>
          <p:cNvSpPr/>
          <p:nvPr/>
        </p:nvSpPr>
        <p:spPr>
          <a:xfrm>
            <a:off x="1162050" y="1593414"/>
            <a:ext cx="9915525" cy="2585323"/>
          </a:xfrm>
          <a:prstGeom prst="rect">
            <a:avLst/>
          </a:prstGeom>
        </p:spPr>
        <p:txBody>
          <a:bodyPr wrap="square">
            <a:spAutoFit/>
          </a:bodyPr>
          <a:lstStyle/>
          <a:p>
            <a:pPr marL="285750" indent="-285750">
              <a:buFont typeface="Wingdings" panose="05000000000000000000" pitchFamily="2" charset="2"/>
              <a:buChar char="q"/>
            </a:pPr>
            <a:r>
              <a:rPr lang="en-US" dirty="0">
                <a:solidFill>
                  <a:srgbClr val="212529"/>
                </a:solidFill>
                <a:latin typeface="-apple-system"/>
              </a:rPr>
              <a:t>Both clustered and non-clustered indexes are stored and searched as B-trees, a data structure similar to a </a:t>
            </a:r>
            <a:r>
              <a:rPr lang="en-US" u="sng" dirty="0">
                <a:solidFill>
                  <a:srgbClr val="3C97DA"/>
                </a:solidFill>
                <a:latin typeface="-apple-system"/>
                <a:hlinkClick r:id="rId2"/>
              </a:rPr>
              <a:t>binary tree</a:t>
            </a:r>
            <a:r>
              <a:rPr lang="en-US" dirty="0">
                <a:solidFill>
                  <a:srgbClr val="212529"/>
                </a:solidFill>
                <a:latin typeface="-apple-system"/>
              </a:rPr>
              <a:t>. </a:t>
            </a:r>
            <a:endParaRPr lang="en-US" dirty="0" smtClean="0">
              <a:solidFill>
                <a:srgbClr val="212529"/>
              </a:solidFill>
              <a:latin typeface="-apple-system"/>
            </a:endParaRPr>
          </a:p>
          <a:p>
            <a:endParaRPr lang="en-US" dirty="0" smtClean="0">
              <a:solidFill>
                <a:srgbClr val="212529"/>
              </a:solidFill>
              <a:latin typeface="-apple-system"/>
            </a:endParaRPr>
          </a:p>
          <a:p>
            <a:pPr marL="285750" indent="-285750">
              <a:buFont typeface="Wingdings" panose="05000000000000000000" pitchFamily="2" charset="2"/>
              <a:buChar char="q"/>
            </a:pPr>
            <a:r>
              <a:rPr lang="en-US" dirty="0" smtClean="0">
                <a:solidFill>
                  <a:srgbClr val="212529"/>
                </a:solidFill>
                <a:latin typeface="-apple-system"/>
              </a:rPr>
              <a:t>A</a:t>
            </a:r>
            <a:r>
              <a:rPr lang="en-US" dirty="0">
                <a:solidFill>
                  <a:srgbClr val="212529"/>
                </a:solidFill>
                <a:latin typeface="-apple-system"/>
              </a:rPr>
              <a:t> </a:t>
            </a:r>
            <a:r>
              <a:rPr lang="en-US" u="sng" dirty="0">
                <a:solidFill>
                  <a:srgbClr val="3C97DA"/>
                </a:solidFill>
                <a:latin typeface="-apple-system"/>
                <a:hlinkClick r:id="rId3"/>
              </a:rPr>
              <a:t>B-tree</a:t>
            </a:r>
            <a:r>
              <a:rPr lang="en-US" dirty="0">
                <a:solidFill>
                  <a:srgbClr val="212529"/>
                </a:solidFill>
                <a:latin typeface="-apple-system"/>
              </a:rPr>
              <a:t> is a “self-balancing tree data structure that maintains sorted data and allows searches, sequential access, insertions, and deletions in logarithmic time.” </a:t>
            </a:r>
            <a:endParaRPr lang="en-US" dirty="0" smtClean="0">
              <a:solidFill>
                <a:srgbClr val="212529"/>
              </a:solidFill>
              <a:latin typeface="-apple-system"/>
            </a:endParaRPr>
          </a:p>
          <a:p>
            <a:endParaRPr lang="en-US" dirty="0" smtClean="0">
              <a:solidFill>
                <a:srgbClr val="212529"/>
              </a:solidFill>
              <a:latin typeface="-apple-system"/>
            </a:endParaRPr>
          </a:p>
          <a:p>
            <a:pPr marL="285750" indent="-285750">
              <a:buFont typeface="Wingdings" panose="05000000000000000000" pitchFamily="2" charset="2"/>
              <a:buChar char="q"/>
            </a:pPr>
            <a:r>
              <a:rPr lang="en-US" dirty="0" smtClean="0">
                <a:solidFill>
                  <a:srgbClr val="212529"/>
                </a:solidFill>
                <a:latin typeface="-apple-system"/>
              </a:rPr>
              <a:t>Basically </a:t>
            </a:r>
            <a:r>
              <a:rPr lang="en-US" dirty="0">
                <a:solidFill>
                  <a:srgbClr val="212529"/>
                </a:solidFill>
                <a:latin typeface="-apple-system"/>
              </a:rPr>
              <a:t>it creates a tree-like structure that sorts data for quick searching.</a:t>
            </a:r>
          </a:p>
          <a:p>
            <a:r>
              <a:rPr lang="en-US" dirty="0"/>
              <a:t/>
            </a:r>
            <a:br>
              <a:rPr lang="en-US" dirty="0"/>
            </a:br>
            <a:endParaRPr lang="en-US" dirty="0"/>
          </a:p>
        </p:txBody>
      </p:sp>
      <p:pic>
        <p:nvPicPr>
          <p:cNvPr id="5" name="Picture 4"/>
          <p:cNvPicPr>
            <a:picLocks noChangeAspect="1"/>
          </p:cNvPicPr>
          <p:nvPr/>
        </p:nvPicPr>
        <p:blipFill>
          <a:blip r:embed="rId4"/>
          <a:stretch>
            <a:fillRect/>
          </a:stretch>
        </p:blipFill>
        <p:spPr>
          <a:xfrm>
            <a:off x="2952751" y="3810000"/>
            <a:ext cx="6724650" cy="2799090"/>
          </a:xfrm>
          <a:prstGeom prst="rect">
            <a:avLst/>
          </a:prstGeom>
        </p:spPr>
      </p:pic>
    </p:spTree>
    <p:extLst>
      <p:ext uri="{BB962C8B-B14F-4D97-AF65-F5344CB8AC3E}">
        <p14:creationId xmlns:p14="http://schemas.microsoft.com/office/powerpoint/2010/main" val="228084215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38717"/>
          </a:xfrm>
        </p:spPr>
        <p:txBody>
          <a:bodyPr>
            <a:normAutofit fontScale="90000"/>
          </a:bodyPr>
          <a:lstStyle/>
          <a:p>
            <a:pPr algn="ctr"/>
            <a:r>
              <a:rPr lang="en-US" b="1" dirty="0" smtClean="0"/>
              <a:t>CLUSTERED INDEXES</a:t>
            </a:r>
            <a:endParaRPr lang="en-US" b="1" dirty="0"/>
          </a:p>
        </p:txBody>
      </p:sp>
      <p:sp>
        <p:nvSpPr>
          <p:cNvPr id="4" name="Rectangle 3"/>
          <p:cNvSpPr/>
          <p:nvPr/>
        </p:nvSpPr>
        <p:spPr>
          <a:xfrm>
            <a:off x="657223" y="1579513"/>
            <a:ext cx="10772775" cy="2031325"/>
          </a:xfrm>
          <a:prstGeom prst="rect">
            <a:avLst/>
          </a:prstGeom>
        </p:spPr>
        <p:txBody>
          <a:bodyPr wrap="square">
            <a:spAutoFit/>
          </a:bodyPr>
          <a:lstStyle/>
          <a:p>
            <a:r>
              <a:rPr lang="en-US" dirty="0">
                <a:solidFill>
                  <a:srgbClr val="212529"/>
                </a:solidFill>
                <a:latin typeface="-apple-system"/>
              </a:rPr>
              <a:t>Clustered indexes are the unique index per table that uses the primary key to organize the data that is within the table. The clustered index ensures that the primary key is stored in increasing order, which is also the order the table holds in memory</a:t>
            </a:r>
            <a:r>
              <a:rPr lang="en-US" dirty="0" smtClean="0">
                <a:solidFill>
                  <a:srgbClr val="212529"/>
                </a:solidFill>
                <a:latin typeface="-apple-system"/>
              </a:rPr>
              <a:t>.</a:t>
            </a:r>
          </a:p>
          <a:p>
            <a:endParaRPr lang="en-US" dirty="0">
              <a:solidFill>
                <a:srgbClr val="212529"/>
              </a:solidFill>
              <a:latin typeface="-apple-system"/>
            </a:endParaRPr>
          </a:p>
          <a:p>
            <a:pPr marL="285750" indent="-285750">
              <a:buFont typeface="Wingdings" panose="05000000000000000000" pitchFamily="2" charset="2"/>
              <a:buChar char="§"/>
            </a:pPr>
            <a:r>
              <a:rPr lang="en-US" dirty="0">
                <a:solidFill>
                  <a:srgbClr val="212529"/>
                </a:solidFill>
                <a:latin typeface="-apple-system"/>
              </a:rPr>
              <a:t>Clustered indexes do not have to be explicitly declared.</a:t>
            </a:r>
          </a:p>
          <a:p>
            <a:pPr marL="285750" indent="-285750">
              <a:buFont typeface="Wingdings" panose="05000000000000000000" pitchFamily="2" charset="2"/>
              <a:buChar char="§"/>
            </a:pPr>
            <a:r>
              <a:rPr lang="en-US" dirty="0">
                <a:solidFill>
                  <a:srgbClr val="212529"/>
                </a:solidFill>
                <a:latin typeface="-apple-system"/>
              </a:rPr>
              <a:t>Created when the table is created.</a:t>
            </a:r>
          </a:p>
          <a:p>
            <a:pPr marL="285750" indent="-285750">
              <a:buFont typeface="Wingdings" panose="05000000000000000000" pitchFamily="2" charset="2"/>
              <a:buChar char="§"/>
            </a:pPr>
            <a:r>
              <a:rPr lang="en-US" dirty="0">
                <a:solidFill>
                  <a:srgbClr val="212529"/>
                </a:solidFill>
                <a:latin typeface="-apple-system"/>
              </a:rPr>
              <a:t>Use the primary key sorted in ascending order.</a:t>
            </a:r>
            <a:endParaRPr lang="en-US" b="0" i="0" dirty="0">
              <a:solidFill>
                <a:srgbClr val="212529"/>
              </a:solidFill>
              <a:effectLst/>
              <a:latin typeface="-apple-system"/>
            </a:endParaRPr>
          </a:p>
        </p:txBody>
      </p:sp>
      <p:pic>
        <p:nvPicPr>
          <p:cNvPr id="5" name="Picture 4"/>
          <p:cNvPicPr>
            <a:picLocks noChangeAspect="1"/>
          </p:cNvPicPr>
          <p:nvPr/>
        </p:nvPicPr>
        <p:blipFill>
          <a:blip r:embed="rId2"/>
          <a:stretch>
            <a:fillRect/>
          </a:stretch>
        </p:blipFill>
        <p:spPr>
          <a:xfrm>
            <a:off x="6362700" y="3610838"/>
            <a:ext cx="5448300" cy="2885212"/>
          </a:xfrm>
          <a:prstGeom prst="rect">
            <a:avLst/>
          </a:prstGeom>
        </p:spPr>
      </p:pic>
      <p:sp>
        <p:nvSpPr>
          <p:cNvPr id="6" name="Rectangle 5"/>
          <p:cNvSpPr/>
          <p:nvPr/>
        </p:nvSpPr>
        <p:spPr>
          <a:xfrm>
            <a:off x="657223" y="4325035"/>
            <a:ext cx="6096000" cy="646331"/>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IX_products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products</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productId</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364386996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7224" y="499533"/>
            <a:ext cx="10772775" cy="738717"/>
          </a:xfrm>
        </p:spPr>
        <p:txBody>
          <a:bodyPr>
            <a:normAutofit fontScale="90000"/>
          </a:bodyPr>
          <a:lstStyle/>
          <a:p>
            <a:pPr algn="ctr"/>
            <a:r>
              <a:rPr lang="en-US" b="1" dirty="0" smtClean="0"/>
              <a:t>NON CLUSTERED INDEXES</a:t>
            </a:r>
            <a:endParaRPr lang="en-US" b="1" dirty="0"/>
          </a:p>
        </p:txBody>
      </p:sp>
      <p:sp>
        <p:nvSpPr>
          <p:cNvPr id="5" name="Rectangle 4"/>
          <p:cNvSpPr/>
          <p:nvPr/>
        </p:nvSpPr>
        <p:spPr>
          <a:xfrm>
            <a:off x="400050" y="1511290"/>
            <a:ext cx="11372850" cy="2862322"/>
          </a:xfrm>
          <a:prstGeom prst="rect">
            <a:avLst/>
          </a:prstGeom>
        </p:spPr>
        <p:txBody>
          <a:bodyPr wrap="square">
            <a:spAutoFit/>
          </a:bodyPr>
          <a:lstStyle/>
          <a:p>
            <a:pPr marL="285750" indent="-285750">
              <a:buFont typeface="Wingdings" panose="05000000000000000000" pitchFamily="2" charset="2"/>
              <a:buChar char="q"/>
            </a:pPr>
            <a:r>
              <a:rPr lang="en-US" dirty="0">
                <a:solidFill>
                  <a:srgbClr val="222222"/>
                </a:solidFill>
                <a:latin typeface="-apple-system"/>
              </a:rPr>
              <a:t>A Non-clustered index stores the data at one location and indices at another location. The index contains pointers to the location of that data. </a:t>
            </a:r>
            <a:endParaRPr lang="en-US" dirty="0" smtClean="0">
              <a:solidFill>
                <a:srgbClr val="222222"/>
              </a:solidFill>
              <a:latin typeface="-apple-system"/>
            </a:endParaRPr>
          </a:p>
          <a:p>
            <a:pPr marL="285750" indent="-285750">
              <a:buFont typeface="Wingdings" panose="05000000000000000000" pitchFamily="2" charset="2"/>
              <a:buChar char="q"/>
            </a:pPr>
            <a:r>
              <a:rPr lang="en-US" dirty="0" smtClean="0">
                <a:solidFill>
                  <a:srgbClr val="222222"/>
                </a:solidFill>
                <a:latin typeface="-apple-system"/>
              </a:rPr>
              <a:t>A </a:t>
            </a:r>
            <a:r>
              <a:rPr lang="en-US" dirty="0">
                <a:solidFill>
                  <a:srgbClr val="222222"/>
                </a:solidFill>
                <a:latin typeface="-apple-system"/>
              </a:rPr>
              <a:t>single table can have many non-clustered indexes as an index in the non-clustered index is stored in different places</a:t>
            </a:r>
            <a:r>
              <a:rPr lang="en-US" dirty="0" smtClean="0">
                <a:solidFill>
                  <a:srgbClr val="222222"/>
                </a:solidFill>
                <a:latin typeface="-apple-system"/>
              </a:rPr>
              <a:t>.</a:t>
            </a:r>
          </a:p>
          <a:p>
            <a:pPr marL="285750" indent="-285750">
              <a:buFont typeface="Wingdings" panose="05000000000000000000" pitchFamily="2" charset="2"/>
              <a:buChar char="q"/>
            </a:pPr>
            <a:endParaRPr lang="en-US" dirty="0">
              <a:solidFill>
                <a:srgbClr val="222222"/>
              </a:solidFill>
              <a:latin typeface="-apple-system"/>
            </a:endParaRPr>
          </a:p>
          <a:p>
            <a:r>
              <a:rPr lang="en-US" b="1" u="sng" dirty="0">
                <a:solidFill>
                  <a:srgbClr val="222222"/>
                </a:solidFill>
                <a:latin typeface="-apple-system"/>
              </a:rPr>
              <a:t>For example</a:t>
            </a:r>
            <a:r>
              <a:rPr lang="en-US" b="1" dirty="0">
                <a:solidFill>
                  <a:srgbClr val="222222"/>
                </a:solidFill>
                <a:latin typeface="-apple-system"/>
              </a:rPr>
              <a:t>, a book can have more than one index, one at the beginning which displays the contents of a book unit wise while the second index shows the index of terms in alphabetical order.</a:t>
            </a:r>
            <a:br>
              <a:rPr lang="en-US" b="1" dirty="0">
                <a:solidFill>
                  <a:srgbClr val="222222"/>
                </a:solidFill>
                <a:latin typeface="-apple-system"/>
              </a:rPr>
            </a:br>
            <a:endParaRPr lang="en-US" b="1" dirty="0">
              <a:solidFill>
                <a:srgbClr val="222222"/>
              </a:solidFill>
              <a:latin typeface="-apple-system"/>
            </a:endParaRPr>
          </a:p>
          <a:p>
            <a:r>
              <a:rPr lang="en-US" dirty="0"/>
              <a:t/>
            </a:r>
            <a:br>
              <a:rPr lang="en-US" dirty="0"/>
            </a:br>
            <a:endParaRPr lang="en-US" dirty="0"/>
          </a:p>
        </p:txBody>
      </p:sp>
      <p:sp>
        <p:nvSpPr>
          <p:cNvPr id="6" name="Rectangle 5"/>
          <p:cNvSpPr/>
          <p:nvPr/>
        </p:nvSpPr>
        <p:spPr>
          <a:xfrm>
            <a:off x="485773" y="5290661"/>
            <a:ext cx="11115676" cy="1200329"/>
          </a:xfrm>
          <a:prstGeom prst="rect">
            <a:avLst/>
          </a:prstGeom>
        </p:spPr>
        <p:txBody>
          <a:bodyPr wrap="square">
            <a:spAutoFit/>
          </a:bodyPr>
          <a:lstStyle/>
          <a:p>
            <a:pPr marL="285750" indent="-285750">
              <a:buFont typeface="Wingdings" panose="05000000000000000000" pitchFamily="2" charset="2"/>
              <a:buChar char="q"/>
            </a:pPr>
            <a:r>
              <a:rPr lang="en-US" dirty="0">
                <a:solidFill>
                  <a:srgbClr val="222222"/>
                </a:solidFill>
                <a:latin typeface="Source Sans Pro"/>
              </a:rPr>
              <a:t>A non-clustering index is defined in the non-ordering field of the table. </a:t>
            </a:r>
            <a:endParaRPr lang="en-US" dirty="0" smtClean="0">
              <a:solidFill>
                <a:srgbClr val="222222"/>
              </a:solidFill>
              <a:latin typeface="Source Sans Pro"/>
            </a:endParaRPr>
          </a:p>
          <a:p>
            <a:pPr marL="285750" indent="-285750">
              <a:buFont typeface="Wingdings" panose="05000000000000000000" pitchFamily="2" charset="2"/>
              <a:buChar char="q"/>
            </a:pPr>
            <a:r>
              <a:rPr lang="en-US" dirty="0" smtClean="0">
                <a:solidFill>
                  <a:srgbClr val="222222"/>
                </a:solidFill>
                <a:latin typeface="Source Sans Pro"/>
              </a:rPr>
              <a:t>This </a:t>
            </a:r>
            <a:r>
              <a:rPr lang="en-US" dirty="0">
                <a:solidFill>
                  <a:srgbClr val="222222"/>
                </a:solidFill>
                <a:latin typeface="Source Sans Pro"/>
              </a:rPr>
              <a:t>type of indexing method helps you to improve the performance of queries that use keys which are not assigned as a primary key. </a:t>
            </a:r>
            <a:endParaRPr lang="en-US" dirty="0" smtClean="0">
              <a:solidFill>
                <a:srgbClr val="222222"/>
              </a:solidFill>
              <a:latin typeface="Source Sans Pro"/>
            </a:endParaRPr>
          </a:p>
          <a:p>
            <a:pPr marL="285750" indent="-285750">
              <a:buFont typeface="Wingdings" panose="05000000000000000000" pitchFamily="2" charset="2"/>
              <a:buChar char="q"/>
            </a:pPr>
            <a:r>
              <a:rPr lang="en-US" dirty="0" smtClean="0">
                <a:solidFill>
                  <a:srgbClr val="222222"/>
                </a:solidFill>
                <a:latin typeface="Source Sans Pro"/>
              </a:rPr>
              <a:t>A </a:t>
            </a:r>
            <a:r>
              <a:rPr lang="en-US" dirty="0">
                <a:solidFill>
                  <a:srgbClr val="222222"/>
                </a:solidFill>
                <a:latin typeface="Source Sans Pro"/>
              </a:rPr>
              <a:t>non-clustered index allows you to add a unique key for a table.</a:t>
            </a:r>
            <a:endParaRPr lang="en-US" dirty="0"/>
          </a:p>
        </p:txBody>
      </p:sp>
      <p:pic>
        <p:nvPicPr>
          <p:cNvPr id="7" name="Picture 6"/>
          <p:cNvPicPr>
            <a:picLocks noChangeAspect="1"/>
          </p:cNvPicPr>
          <p:nvPr/>
        </p:nvPicPr>
        <p:blipFill>
          <a:blip r:embed="rId2"/>
          <a:stretch>
            <a:fillRect/>
          </a:stretch>
        </p:blipFill>
        <p:spPr>
          <a:xfrm>
            <a:off x="3219450" y="3695699"/>
            <a:ext cx="5124450" cy="1594962"/>
          </a:xfrm>
          <a:prstGeom prst="rect">
            <a:avLst/>
          </a:prstGeom>
        </p:spPr>
      </p:pic>
    </p:spTree>
    <p:extLst>
      <p:ext uri="{BB962C8B-B14F-4D97-AF65-F5344CB8AC3E}">
        <p14:creationId xmlns:p14="http://schemas.microsoft.com/office/powerpoint/2010/main" val="345327410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ALTER AND DROP INDEX</a:t>
            </a:r>
            <a:endParaRPr lang="en-US" b="1" dirty="0"/>
          </a:p>
        </p:txBody>
      </p:sp>
      <p:sp>
        <p:nvSpPr>
          <p:cNvPr id="4" name="Rectangle 3"/>
          <p:cNvSpPr/>
          <p:nvPr/>
        </p:nvSpPr>
        <p:spPr>
          <a:xfrm>
            <a:off x="1223687" y="2873156"/>
            <a:ext cx="5972725" cy="369332"/>
          </a:xfrm>
          <a:prstGeom prst="rect">
            <a:avLst/>
          </a:prstGeom>
        </p:spPr>
        <p:txBody>
          <a:bodyPr wrap="none">
            <a:spAutoFit/>
          </a:bodyPr>
          <a:lstStyle/>
          <a:p>
            <a:r>
              <a:rPr lang="en-US" b="1" dirty="0">
                <a:solidFill>
                  <a:srgbClr val="006699"/>
                </a:solidFill>
                <a:latin typeface="inter-regular"/>
              </a:rPr>
              <a:t>ALTER</a:t>
            </a:r>
            <a:r>
              <a:rPr lang="en-US" dirty="0">
                <a:solidFill>
                  <a:srgbClr val="000000"/>
                </a:solidFill>
                <a:latin typeface="inter-regular"/>
              </a:rPr>
              <a:t> </a:t>
            </a:r>
            <a:r>
              <a:rPr lang="en-US" b="1" dirty="0">
                <a:solidFill>
                  <a:srgbClr val="006699"/>
                </a:solidFill>
                <a:latin typeface="inter-regular"/>
              </a:rPr>
              <a:t>INDEX</a:t>
            </a:r>
            <a:r>
              <a:rPr lang="en-US" dirty="0">
                <a:solidFill>
                  <a:srgbClr val="000000"/>
                </a:solidFill>
                <a:latin typeface="inter-regular"/>
              </a:rPr>
              <a:t> </a:t>
            </a:r>
            <a:r>
              <a:rPr lang="en-US" dirty="0" err="1">
                <a:solidFill>
                  <a:srgbClr val="000000"/>
                </a:solidFill>
                <a:latin typeface="inter-regular"/>
              </a:rPr>
              <a:t>Index_Name</a:t>
            </a:r>
            <a:r>
              <a:rPr lang="en-US" dirty="0">
                <a:solidFill>
                  <a:srgbClr val="000000"/>
                </a:solidFill>
                <a:latin typeface="inter-regular"/>
              </a:rPr>
              <a:t> </a:t>
            </a:r>
            <a:r>
              <a:rPr lang="en-US" b="1" dirty="0">
                <a:solidFill>
                  <a:srgbClr val="006699"/>
                </a:solidFill>
                <a:latin typeface="inter-regular"/>
              </a:rPr>
              <a:t>ON</a:t>
            </a:r>
            <a:r>
              <a:rPr lang="en-US" dirty="0">
                <a:solidFill>
                  <a:srgbClr val="000000"/>
                </a:solidFill>
                <a:latin typeface="inter-regular"/>
              </a:rPr>
              <a:t> </a:t>
            </a:r>
            <a:r>
              <a:rPr lang="en-US" dirty="0" err="1">
                <a:solidFill>
                  <a:srgbClr val="000000"/>
                </a:solidFill>
                <a:latin typeface="inter-regular"/>
              </a:rPr>
              <a:t>Table_Name</a:t>
            </a:r>
            <a:r>
              <a:rPr lang="en-US" dirty="0">
                <a:solidFill>
                  <a:srgbClr val="000000"/>
                </a:solidFill>
                <a:latin typeface="inter-regular"/>
              </a:rPr>
              <a:t> REBUILD</a:t>
            </a:r>
            <a:r>
              <a:rPr lang="en-US" dirty="0" smtClean="0">
                <a:solidFill>
                  <a:srgbClr val="000000"/>
                </a:solidFill>
                <a:latin typeface="inter-regular"/>
              </a:rPr>
              <a:t>;</a:t>
            </a:r>
            <a:endParaRPr lang="en-US" dirty="0"/>
          </a:p>
        </p:txBody>
      </p:sp>
      <p:sp>
        <p:nvSpPr>
          <p:cNvPr id="5" name="Rectangle 4"/>
          <p:cNvSpPr/>
          <p:nvPr/>
        </p:nvSpPr>
        <p:spPr>
          <a:xfrm>
            <a:off x="1223687" y="4270096"/>
            <a:ext cx="4886979" cy="369332"/>
          </a:xfrm>
          <a:prstGeom prst="rect">
            <a:avLst/>
          </a:prstGeom>
        </p:spPr>
        <p:txBody>
          <a:bodyPr wrap="none">
            <a:spAutoFit/>
          </a:bodyPr>
          <a:lstStyle/>
          <a:p>
            <a:r>
              <a:rPr lang="en-US" b="1" dirty="0">
                <a:solidFill>
                  <a:srgbClr val="006699"/>
                </a:solidFill>
                <a:latin typeface="inter-regular"/>
              </a:rPr>
              <a:t>DROP</a:t>
            </a:r>
            <a:r>
              <a:rPr lang="en-US" dirty="0">
                <a:solidFill>
                  <a:srgbClr val="000000"/>
                </a:solidFill>
                <a:latin typeface="inter-regular"/>
              </a:rPr>
              <a:t> </a:t>
            </a:r>
            <a:r>
              <a:rPr lang="en-US" b="1" dirty="0">
                <a:solidFill>
                  <a:srgbClr val="006699"/>
                </a:solidFill>
                <a:latin typeface="inter-regular"/>
              </a:rPr>
              <a:t>INDEX</a:t>
            </a:r>
            <a:r>
              <a:rPr lang="en-US" dirty="0">
                <a:solidFill>
                  <a:srgbClr val="000000"/>
                </a:solidFill>
                <a:latin typeface="inter-regular"/>
              </a:rPr>
              <a:t> </a:t>
            </a:r>
            <a:r>
              <a:rPr lang="en-US" dirty="0" err="1">
                <a:solidFill>
                  <a:srgbClr val="000000"/>
                </a:solidFill>
                <a:latin typeface="inter-regular"/>
              </a:rPr>
              <a:t>Index_Name</a:t>
            </a:r>
            <a:r>
              <a:rPr lang="en-US" dirty="0">
                <a:solidFill>
                  <a:srgbClr val="000000"/>
                </a:solidFill>
                <a:latin typeface="inter-regular"/>
              </a:rPr>
              <a:t> </a:t>
            </a:r>
            <a:r>
              <a:rPr lang="en-US" b="1" dirty="0">
                <a:solidFill>
                  <a:srgbClr val="006699"/>
                </a:solidFill>
                <a:latin typeface="inter-regular"/>
              </a:rPr>
              <a:t>ON</a:t>
            </a:r>
            <a:r>
              <a:rPr lang="en-US" dirty="0">
                <a:solidFill>
                  <a:srgbClr val="000000"/>
                </a:solidFill>
                <a:latin typeface="inter-regular"/>
              </a:rPr>
              <a:t> </a:t>
            </a:r>
            <a:r>
              <a:rPr lang="en-US" dirty="0" err="1">
                <a:solidFill>
                  <a:srgbClr val="000000"/>
                </a:solidFill>
                <a:latin typeface="inter-regular"/>
              </a:rPr>
              <a:t>Table_Name</a:t>
            </a:r>
            <a:r>
              <a:rPr lang="en-US" dirty="0">
                <a:solidFill>
                  <a:srgbClr val="000000"/>
                </a:solidFill>
                <a:latin typeface="inter-regular"/>
              </a:rPr>
              <a:t>; </a:t>
            </a:r>
            <a:endParaRPr lang="en-US" dirty="0"/>
          </a:p>
        </p:txBody>
      </p:sp>
      <p:sp>
        <p:nvSpPr>
          <p:cNvPr id="6" name="TextBox 5"/>
          <p:cNvSpPr txBox="1"/>
          <p:nvPr/>
        </p:nvSpPr>
        <p:spPr>
          <a:xfrm>
            <a:off x="1223687" y="2284611"/>
            <a:ext cx="3524250" cy="400110"/>
          </a:xfrm>
          <a:prstGeom prst="rect">
            <a:avLst/>
          </a:prstGeom>
          <a:noFill/>
        </p:spPr>
        <p:txBody>
          <a:bodyPr wrap="square" rtlCol="0">
            <a:spAutoFit/>
          </a:bodyPr>
          <a:lstStyle/>
          <a:p>
            <a:r>
              <a:rPr lang="en-US" sz="2000" b="1" dirty="0" smtClean="0">
                <a:latin typeface="-apple-system"/>
              </a:rPr>
              <a:t>ALTER INDEX</a:t>
            </a:r>
            <a:endParaRPr lang="en-US" sz="2000" b="1" dirty="0">
              <a:latin typeface="-apple-system"/>
            </a:endParaRPr>
          </a:p>
        </p:txBody>
      </p:sp>
      <p:sp>
        <p:nvSpPr>
          <p:cNvPr id="7" name="TextBox 6"/>
          <p:cNvSpPr txBox="1"/>
          <p:nvPr/>
        </p:nvSpPr>
        <p:spPr>
          <a:xfrm>
            <a:off x="1223687" y="3656211"/>
            <a:ext cx="3524250" cy="400110"/>
          </a:xfrm>
          <a:prstGeom prst="rect">
            <a:avLst/>
          </a:prstGeom>
          <a:noFill/>
        </p:spPr>
        <p:txBody>
          <a:bodyPr wrap="square" rtlCol="0">
            <a:spAutoFit/>
          </a:bodyPr>
          <a:lstStyle/>
          <a:p>
            <a:r>
              <a:rPr lang="en-US" sz="2000" b="1" dirty="0" smtClean="0">
                <a:latin typeface="-apple-system"/>
              </a:rPr>
              <a:t>DROP INDEX</a:t>
            </a:r>
            <a:endParaRPr lang="en-US" sz="2000" b="1" dirty="0">
              <a:latin typeface="-apple-system"/>
            </a:endParaRPr>
          </a:p>
        </p:txBody>
      </p:sp>
    </p:spTree>
    <p:extLst>
      <p:ext uri="{BB962C8B-B14F-4D97-AF65-F5344CB8AC3E}">
        <p14:creationId xmlns:p14="http://schemas.microsoft.com/office/powerpoint/2010/main" val="365245698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KEY DIFFERENCES</a:t>
            </a:r>
            <a:endParaRPr lang="en-US" b="1" dirty="0"/>
          </a:p>
        </p:txBody>
      </p:sp>
      <p:sp>
        <p:nvSpPr>
          <p:cNvPr id="4" name="Rectangle 3"/>
          <p:cNvSpPr/>
          <p:nvPr/>
        </p:nvSpPr>
        <p:spPr>
          <a:xfrm>
            <a:off x="781048" y="2273290"/>
            <a:ext cx="10772775" cy="2862322"/>
          </a:xfrm>
          <a:prstGeom prst="rect">
            <a:avLst/>
          </a:prstGeom>
        </p:spPr>
        <p:txBody>
          <a:bodyPr wrap="square">
            <a:spAutoFit/>
          </a:bodyPr>
          <a:lstStyle/>
          <a:p>
            <a:pPr marL="285750" indent="-285750">
              <a:buFont typeface="Wingdings" panose="05000000000000000000" pitchFamily="2" charset="2"/>
              <a:buChar char="q"/>
            </a:pPr>
            <a:r>
              <a:rPr lang="en-US" dirty="0">
                <a:solidFill>
                  <a:srgbClr val="222222"/>
                </a:solidFill>
                <a:latin typeface="-apple-system"/>
              </a:rPr>
              <a:t>Cluster index is a type of index that sorts the data rows in the table on their key values whereas the Non-clustered index stores the data at one location and indices at another location</a:t>
            </a:r>
            <a:r>
              <a:rPr lang="en-US" dirty="0" smtClean="0">
                <a:solidFill>
                  <a:srgbClr val="222222"/>
                </a:solidFill>
                <a:latin typeface="-apple-system"/>
              </a:rPr>
              <a:t>.</a:t>
            </a:r>
          </a:p>
          <a:p>
            <a:pPr marL="285750" indent="-285750">
              <a:buFont typeface="Wingdings" panose="05000000000000000000" pitchFamily="2" charset="2"/>
              <a:buChar char="q"/>
            </a:pPr>
            <a:endParaRPr lang="en-US" dirty="0">
              <a:solidFill>
                <a:srgbClr val="222222"/>
              </a:solidFill>
              <a:latin typeface="-apple-system"/>
            </a:endParaRPr>
          </a:p>
          <a:p>
            <a:pPr marL="285750" indent="-285750">
              <a:buFont typeface="Wingdings" panose="05000000000000000000" pitchFamily="2" charset="2"/>
              <a:buChar char="q"/>
            </a:pPr>
            <a:r>
              <a:rPr lang="en-US" dirty="0">
                <a:solidFill>
                  <a:srgbClr val="222222"/>
                </a:solidFill>
                <a:latin typeface="-apple-system"/>
              </a:rPr>
              <a:t>Clustered index stores data pages in the leaf nodes of the index while Non-clustered index method never stores data pages in the leaf nodes of the index</a:t>
            </a:r>
            <a:r>
              <a:rPr lang="en-US" dirty="0" smtClean="0">
                <a:solidFill>
                  <a:srgbClr val="222222"/>
                </a:solidFill>
                <a:latin typeface="-apple-system"/>
              </a:rPr>
              <a:t>.</a:t>
            </a:r>
          </a:p>
          <a:p>
            <a:pPr marL="285750" indent="-285750">
              <a:buFont typeface="Wingdings" panose="05000000000000000000" pitchFamily="2" charset="2"/>
              <a:buChar char="q"/>
            </a:pPr>
            <a:endParaRPr lang="en-US" dirty="0">
              <a:solidFill>
                <a:srgbClr val="222222"/>
              </a:solidFill>
              <a:latin typeface="-apple-system"/>
            </a:endParaRPr>
          </a:p>
          <a:p>
            <a:pPr marL="285750" indent="-285750">
              <a:buFont typeface="Wingdings" panose="05000000000000000000" pitchFamily="2" charset="2"/>
              <a:buChar char="q"/>
            </a:pPr>
            <a:r>
              <a:rPr lang="en-US" dirty="0">
                <a:solidFill>
                  <a:srgbClr val="222222"/>
                </a:solidFill>
                <a:latin typeface="-apple-system"/>
              </a:rPr>
              <a:t>Cluster index doesn’t require additional disk space whereas the Non-clustered index requires additional disk space</a:t>
            </a:r>
            <a:r>
              <a:rPr lang="en-US" dirty="0" smtClean="0">
                <a:solidFill>
                  <a:srgbClr val="222222"/>
                </a:solidFill>
                <a:latin typeface="-apple-system"/>
              </a:rPr>
              <a:t>.</a:t>
            </a:r>
          </a:p>
          <a:p>
            <a:pPr marL="285750" indent="-285750">
              <a:buFont typeface="Wingdings" panose="05000000000000000000" pitchFamily="2" charset="2"/>
              <a:buChar char="q"/>
            </a:pPr>
            <a:endParaRPr lang="en-US" dirty="0">
              <a:solidFill>
                <a:srgbClr val="222222"/>
              </a:solidFill>
              <a:latin typeface="-apple-system"/>
            </a:endParaRPr>
          </a:p>
          <a:p>
            <a:pPr marL="285750" indent="-285750">
              <a:buFont typeface="Wingdings" panose="05000000000000000000" pitchFamily="2" charset="2"/>
              <a:buChar char="q"/>
            </a:pPr>
            <a:r>
              <a:rPr lang="en-US" dirty="0">
                <a:solidFill>
                  <a:srgbClr val="222222"/>
                </a:solidFill>
                <a:latin typeface="-apple-system"/>
              </a:rPr>
              <a:t>Cluster index offers faster data accessing, on the other hand, Non-clustered index is slower.</a:t>
            </a:r>
            <a:endParaRPr lang="en-US" b="0" i="0" dirty="0">
              <a:solidFill>
                <a:srgbClr val="222222"/>
              </a:solidFill>
              <a:effectLst/>
              <a:latin typeface="-apple-system"/>
            </a:endParaRPr>
          </a:p>
        </p:txBody>
      </p:sp>
    </p:spTree>
    <p:extLst>
      <p:ext uri="{BB962C8B-B14F-4D97-AF65-F5344CB8AC3E}">
        <p14:creationId xmlns:p14="http://schemas.microsoft.com/office/powerpoint/2010/main" val="5855893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10192"/>
          </a:xfrm>
        </p:spPr>
        <p:txBody>
          <a:bodyPr/>
          <a:lstStyle/>
          <a:p>
            <a:pPr algn="ctr"/>
            <a:r>
              <a:rPr lang="en-US" b="1" dirty="0"/>
              <a:t>Why SQL Index</a:t>
            </a:r>
            <a:r>
              <a:rPr lang="en-US" b="1" dirty="0" smtClean="0"/>
              <a:t>?</a:t>
            </a:r>
            <a:endParaRPr lang="en-US" b="1" dirty="0"/>
          </a:p>
        </p:txBody>
      </p:sp>
      <p:sp>
        <p:nvSpPr>
          <p:cNvPr id="4" name="Rectangle 3"/>
          <p:cNvSpPr/>
          <p:nvPr/>
        </p:nvSpPr>
        <p:spPr>
          <a:xfrm>
            <a:off x="819150" y="2082790"/>
            <a:ext cx="10906125" cy="3693319"/>
          </a:xfrm>
          <a:prstGeom prst="rect">
            <a:avLst/>
          </a:prstGeom>
        </p:spPr>
        <p:txBody>
          <a:bodyPr wrap="square">
            <a:spAutoFit/>
          </a:bodyPr>
          <a:lstStyle/>
          <a:p>
            <a:pPr algn="just"/>
            <a:r>
              <a:rPr lang="en-US" b="1" dirty="0" smtClean="0">
                <a:solidFill>
                  <a:srgbClr val="333333"/>
                </a:solidFill>
                <a:latin typeface="-apple-system"/>
              </a:rPr>
              <a:t>The </a:t>
            </a:r>
            <a:r>
              <a:rPr lang="en-US" b="1" dirty="0">
                <a:solidFill>
                  <a:srgbClr val="333333"/>
                </a:solidFill>
                <a:latin typeface="-apple-system"/>
              </a:rPr>
              <a:t>following reasons tell why Index is necessary in SQL</a:t>
            </a:r>
            <a:r>
              <a:rPr lang="en-US" b="1" dirty="0" smtClean="0">
                <a:solidFill>
                  <a:srgbClr val="333333"/>
                </a:solidFill>
                <a:latin typeface="-apple-system"/>
              </a:rPr>
              <a:t>:</a:t>
            </a:r>
          </a:p>
          <a:p>
            <a:pPr algn="just"/>
            <a:endParaRPr lang="en-US" b="1" dirty="0">
              <a:solidFill>
                <a:srgbClr val="333333"/>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SQL Indexes can search the information of the large database quickly</a:t>
            </a:r>
            <a:r>
              <a:rPr lang="en-US" dirty="0" smtClean="0">
                <a:solidFill>
                  <a:srgbClr val="000000"/>
                </a:solidFill>
                <a:latin typeface="-apple-system"/>
              </a:rPr>
              <a:t>.</a:t>
            </a:r>
          </a:p>
          <a:p>
            <a:pPr algn="just"/>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This concept is a quick process for those columns, including different values</a:t>
            </a:r>
            <a:r>
              <a:rPr lang="en-US" dirty="0" smtClean="0">
                <a:solidFill>
                  <a:srgbClr val="000000"/>
                </a:solidFill>
                <a:latin typeface="-apple-system"/>
              </a:rPr>
              <a:t>.</a:t>
            </a:r>
          </a:p>
          <a:p>
            <a:pPr algn="just"/>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This data structure sorts the data values of columns (fields) either in ascending or descending order. And then, it assigns the entry for each value</a:t>
            </a:r>
            <a:r>
              <a:rPr lang="en-US" dirty="0" smtClean="0">
                <a:solidFill>
                  <a:srgbClr val="000000"/>
                </a:solidFill>
                <a:latin typeface="-apple-system"/>
              </a:rPr>
              <a:t>.</a:t>
            </a:r>
          </a:p>
          <a:p>
            <a:pPr algn="just"/>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Each Index table contains only two columns. The first column is </a:t>
            </a:r>
            <a:r>
              <a:rPr lang="en-US" dirty="0" err="1">
                <a:solidFill>
                  <a:srgbClr val="000000"/>
                </a:solidFill>
                <a:latin typeface="-apple-system"/>
              </a:rPr>
              <a:t>row_id</a:t>
            </a:r>
            <a:r>
              <a:rPr lang="en-US" dirty="0">
                <a:solidFill>
                  <a:srgbClr val="000000"/>
                </a:solidFill>
                <a:latin typeface="-apple-system"/>
              </a:rPr>
              <a:t>, and the other is indexed-column</a:t>
            </a:r>
            <a:r>
              <a:rPr lang="en-US" dirty="0" smtClean="0">
                <a:solidFill>
                  <a:srgbClr val="000000"/>
                </a:solidFill>
                <a:latin typeface="-apple-system"/>
              </a:rPr>
              <a:t>.</a:t>
            </a:r>
          </a:p>
          <a:p>
            <a:pPr algn="just"/>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When indexes are used with smaller tables, the performance of the index may not be recognized.</a:t>
            </a:r>
            <a:endParaRPr lang="en-US" b="0" i="0" dirty="0">
              <a:solidFill>
                <a:srgbClr val="000000"/>
              </a:solidFill>
              <a:effectLst/>
              <a:latin typeface="-apple-system"/>
            </a:endParaRPr>
          </a:p>
        </p:txBody>
      </p:sp>
    </p:spTree>
    <p:extLst>
      <p:ext uri="{BB962C8B-B14F-4D97-AF65-F5344CB8AC3E}">
        <p14:creationId xmlns:p14="http://schemas.microsoft.com/office/powerpoint/2010/main" val="4193265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statements:</a:t>
            </a:r>
          </a:p>
        </p:txBody>
      </p:sp>
      <p:sp>
        <p:nvSpPr>
          <p:cNvPr id="3" name="Content Placeholder 2"/>
          <p:cNvSpPr>
            <a:spLocks noGrp="1"/>
          </p:cNvSpPr>
          <p:nvPr>
            <p:ph idx="1"/>
          </p:nvPr>
        </p:nvSpPr>
        <p:spPr/>
        <p:txBody>
          <a:bodyPr/>
          <a:lstStyle/>
          <a:p>
            <a:r>
              <a:rPr lang="en-US" dirty="0"/>
              <a:t>The </a:t>
            </a:r>
            <a:r>
              <a:rPr lang="en-US" b="1" dirty="0"/>
              <a:t>SQL UPDATE</a:t>
            </a:r>
            <a:r>
              <a:rPr lang="en-US" dirty="0"/>
              <a:t> clause changes the data in existing database row(s) .</a:t>
            </a:r>
          </a:p>
          <a:p>
            <a:r>
              <a:rPr lang="en-US" dirty="0"/>
              <a:t> </a:t>
            </a:r>
            <a:r>
              <a:rPr lang="en-US" dirty="0">
                <a:hlinkClick r:id="rId2" tooltip="SQL WHERE"/>
              </a:rPr>
              <a:t>SQL WHERE</a:t>
            </a:r>
            <a:r>
              <a:rPr lang="en-US" dirty="0"/>
              <a:t> clause  is used in our </a:t>
            </a:r>
            <a:r>
              <a:rPr lang="en-US" b="1" dirty="0"/>
              <a:t>SQL UPDATE</a:t>
            </a:r>
            <a:r>
              <a:rPr lang="en-US" dirty="0"/>
              <a:t> statement in order to specify which row(s) we intend to update. </a:t>
            </a:r>
          </a:p>
          <a:p>
            <a:pPr marL="0" indent="0">
              <a:buNone/>
            </a:pPr>
            <a:endParaRPr lang="en-US" dirty="0"/>
          </a:p>
          <a:p>
            <a:pPr marL="0" indent="0" algn="ctr">
              <a:buNone/>
            </a:pPr>
            <a:r>
              <a:rPr lang="en-US" b="1" dirty="0">
                <a:solidFill>
                  <a:schemeClr val="accent5">
                    <a:lumMod val="75000"/>
                  </a:schemeClr>
                </a:solidFill>
              </a:rPr>
              <a:t>UPDATE Table1 SET Column1 = Value1, Column2 = Value2</a:t>
            </a:r>
            <a:br>
              <a:rPr lang="en-US" b="1" dirty="0">
                <a:solidFill>
                  <a:schemeClr val="accent5">
                    <a:lumMod val="75000"/>
                  </a:schemeClr>
                </a:solidFill>
              </a:rPr>
            </a:br>
            <a:r>
              <a:rPr lang="en-US" b="1" dirty="0">
                <a:solidFill>
                  <a:schemeClr val="accent5">
                    <a:lumMod val="75000"/>
                  </a:schemeClr>
                </a:solidFill>
              </a:rPr>
              <a:t>WHERE </a:t>
            </a:r>
            <a:r>
              <a:rPr lang="en-US" b="1" dirty="0" err="1">
                <a:solidFill>
                  <a:schemeClr val="accent5">
                    <a:lumMod val="75000"/>
                  </a:schemeClr>
                </a:solidFill>
              </a:rPr>
              <a:t>Some_Column</a:t>
            </a:r>
            <a:r>
              <a:rPr lang="en-US" b="1" dirty="0">
                <a:solidFill>
                  <a:schemeClr val="accent5">
                    <a:lumMod val="75000"/>
                  </a:schemeClr>
                </a:solidFill>
              </a:rPr>
              <a:t> = </a:t>
            </a:r>
            <a:r>
              <a:rPr lang="en-US" b="1" dirty="0" err="1">
                <a:solidFill>
                  <a:schemeClr val="accent5">
                    <a:lumMod val="75000"/>
                  </a:schemeClr>
                </a:solidFill>
              </a:rPr>
              <a:t>Some_Value</a:t>
            </a:r>
            <a:endParaRPr lang="en-US" b="1" dirty="0">
              <a:solidFill>
                <a:schemeClr val="accent5">
                  <a:lumMod val="75000"/>
                </a:schemeClr>
              </a:solidFill>
            </a:endParaRPr>
          </a:p>
        </p:txBody>
      </p:sp>
    </p:spTree>
    <p:extLst>
      <p:ext uri="{BB962C8B-B14F-4D97-AF65-F5344CB8AC3E}">
        <p14:creationId xmlns:p14="http://schemas.microsoft.com/office/powerpoint/2010/main" val="42601389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94833"/>
            <a:ext cx="11430001" cy="995892"/>
          </a:xfrm>
        </p:spPr>
        <p:txBody>
          <a:bodyPr>
            <a:normAutofit fontScale="90000"/>
          </a:bodyPr>
          <a:lstStyle/>
          <a:p>
            <a:r>
              <a:rPr lang="en-US" sz="6000" b="1" dirty="0"/>
              <a:t>When should INDEXES not be used in SQL?</a:t>
            </a:r>
            <a:r>
              <a:rPr lang="en-US" dirty="0"/>
              <a:t/>
            </a:r>
            <a:br>
              <a:rPr lang="en-US" dirty="0"/>
            </a:br>
            <a:endParaRPr lang="en-US" dirty="0"/>
          </a:p>
        </p:txBody>
      </p:sp>
      <p:sp>
        <p:nvSpPr>
          <p:cNvPr id="4" name="Rectangle 3"/>
          <p:cNvSpPr/>
          <p:nvPr/>
        </p:nvSpPr>
        <p:spPr>
          <a:xfrm>
            <a:off x="1076324" y="1990725"/>
            <a:ext cx="10544175" cy="2308324"/>
          </a:xfrm>
          <a:prstGeom prst="rect">
            <a:avLst/>
          </a:prstGeom>
        </p:spPr>
        <p:txBody>
          <a:bodyPr wrap="square">
            <a:spAutoFit/>
          </a:bodyPr>
          <a:lstStyle/>
          <a:p>
            <a:pPr algn="just"/>
            <a:r>
              <a:rPr lang="en-US" dirty="0">
                <a:solidFill>
                  <a:srgbClr val="333333"/>
                </a:solidFill>
                <a:latin typeface="-apple-system"/>
              </a:rPr>
              <a:t>The Indexes should not be used in SQL in the following cases or situations</a:t>
            </a:r>
            <a:r>
              <a:rPr lang="en-US" dirty="0" smtClean="0">
                <a:solidFill>
                  <a:srgbClr val="333333"/>
                </a:solidFill>
                <a:latin typeface="-apple-system"/>
              </a:rPr>
              <a:t>:</a:t>
            </a:r>
          </a:p>
          <a:p>
            <a:pPr algn="just"/>
            <a:endParaRPr lang="en-US" dirty="0">
              <a:solidFill>
                <a:srgbClr val="333333"/>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SQL Indexes can be avoided when the size of the table is small</a:t>
            </a:r>
            <a:r>
              <a:rPr lang="en-US" dirty="0" smtClean="0">
                <a:solidFill>
                  <a:srgbClr val="000000"/>
                </a:solidFill>
                <a:latin typeface="-apple-system"/>
              </a:rPr>
              <a:t>.</a:t>
            </a:r>
          </a:p>
          <a:p>
            <a:pPr marL="285750" indent="-285750" algn="just">
              <a:buFont typeface="Wingdings" panose="05000000000000000000" pitchFamily="2" charset="2"/>
              <a:buChar char="q"/>
            </a:pPr>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When the table needs to be updated frequently</a:t>
            </a:r>
            <a:r>
              <a:rPr lang="en-US" dirty="0" smtClean="0">
                <a:solidFill>
                  <a:srgbClr val="000000"/>
                </a:solidFill>
                <a:latin typeface="-apple-system"/>
              </a:rPr>
              <a:t>.</a:t>
            </a:r>
          </a:p>
          <a:p>
            <a:pPr algn="just"/>
            <a:endParaRPr lang="en-US" dirty="0">
              <a:solidFill>
                <a:srgbClr val="000000"/>
              </a:solidFill>
              <a:latin typeface="-apple-system"/>
            </a:endParaRPr>
          </a:p>
          <a:p>
            <a:pPr marL="285750" indent="-285750" algn="just">
              <a:buFont typeface="Wingdings" panose="05000000000000000000" pitchFamily="2" charset="2"/>
              <a:buChar char="q"/>
            </a:pPr>
            <a:r>
              <a:rPr lang="en-US" dirty="0">
                <a:solidFill>
                  <a:srgbClr val="000000"/>
                </a:solidFill>
                <a:latin typeface="-apple-system"/>
              </a:rPr>
              <a:t>Indexed should not be used on those cases when the column of a table contains a large number of NULL values.</a:t>
            </a:r>
            <a:endParaRPr lang="en-US" b="0" i="0" dirty="0">
              <a:solidFill>
                <a:srgbClr val="000000"/>
              </a:solidFill>
              <a:effectLst/>
              <a:latin typeface="-apple-system"/>
            </a:endParaRPr>
          </a:p>
        </p:txBody>
      </p:sp>
    </p:spTree>
    <p:extLst>
      <p:ext uri="{BB962C8B-B14F-4D97-AF65-F5344CB8AC3E}">
        <p14:creationId xmlns:p14="http://schemas.microsoft.com/office/powerpoint/2010/main" val="188732498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smtClean="0">
                <a:latin typeface="Palladio Uralic"/>
                <a:cs typeface="Palladio Uralic"/>
              </a:rPr>
              <a:t>SQL TRIGGERS</a:t>
            </a:r>
            <a:endParaRPr lang="en-US" sz="8000" b="1" dirty="0"/>
          </a:p>
        </p:txBody>
      </p:sp>
    </p:spTree>
    <p:extLst>
      <p:ext uri="{BB962C8B-B14F-4D97-AF65-F5344CB8AC3E}">
        <p14:creationId xmlns:p14="http://schemas.microsoft.com/office/powerpoint/2010/main" val="34892795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5443"/>
          </a:xfrm>
        </p:spPr>
        <p:txBody>
          <a:bodyPr/>
          <a:lstStyle/>
          <a:p>
            <a:pPr algn="ctr"/>
            <a:r>
              <a:rPr lang="en-US" b="1" dirty="0" smtClean="0"/>
              <a:t>INTRODUCTION</a:t>
            </a:r>
            <a:endParaRPr lang="en-US" b="1" dirty="0"/>
          </a:p>
        </p:txBody>
      </p:sp>
      <p:sp>
        <p:nvSpPr>
          <p:cNvPr id="4" name="Rectangle 3"/>
          <p:cNvSpPr/>
          <p:nvPr/>
        </p:nvSpPr>
        <p:spPr>
          <a:xfrm>
            <a:off x="802503" y="1927994"/>
            <a:ext cx="10772774" cy="3970318"/>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Microsoft SQL Server provides two primary mechanisms for enforcing business rules and data integrity</a:t>
            </a:r>
            <a:r>
              <a:rPr lang="en-US" dirty="0" smtClean="0">
                <a:latin typeface="-apple-system"/>
              </a:rPr>
              <a:t>:</a:t>
            </a:r>
          </a:p>
          <a:p>
            <a:endParaRPr lang="en-US" dirty="0" smtClean="0">
              <a:latin typeface="-apple-system"/>
            </a:endParaRPr>
          </a:p>
          <a:p>
            <a:pPr marL="742950" lvl="1" indent="-285750">
              <a:buFont typeface="Wingdings" panose="05000000000000000000" pitchFamily="2" charset="2"/>
              <a:buChar char="§"/>
            </a:pPr>
            <a:r>
              <a:rPr lang="en-US" dirty="0" smtClean="0">
                <a:latin typeface="-apple-system"/>
              </a:rPr>
              <a:t>constraints </a:t>
            </a:r>
          </a:p>
          <a:p>
            <a:pPr marL="742950" lvl="1" indent="-285750">
              <a:buFont typeface="Wingdings" panose="05000000000000000000" pitchFamily="2" charset="2"/>
              <a:buChar char="§"/>
            </a:pPr>
            <a:r>
              <a:rPr lang="en-US" dirty="0" smtClean="0">
                <a:latin typeface="-apple-system"/>
              </a:rPr>
              <a:t>triggers</a:t>
            </a:r>
            <a:r>
              <a:rPr lang="en-US" dirty="0">
                <a:latin typeface="-apple-system"/>
              </a:rPr>
              <a:t>. </a:t>
            </a:r>
            <a:endParaRPr lang="en-US" dirty="0" smtClean="0">
              <a:latin typeface="-apple-system"/>
            </a:endParaRPr>
          </a:p>
          <a:p>
            <a:pPr marL="285750" indent="-285750">
              <a:buFont typeface="Wingdings" panose="05000000000000000000" pitchFamily="2" charset="2"/>
              <a:buChar char="q"/>
            </a:pPr>
            <a:endParaRPr lang="en-US" dirty="0">
              <a:latin typeface="-apple-system"/>
            </a:endParaRPr>
          </a:p>
          <a:p>
            <a:pPr marL="285750" indent="-285750">
              <a:buFont typeface="Wingdings" panose="05000000000000000000" pitchFamily="2" charset="2"/>
              <a:buChar char="q"/>
            </a:pPr>
            <a:r>
              <a:rPr lang="en-US" dirty="0" smtClean="0">
                <a:latin typeface="-apple-system"/>
              </a:rPr>
              <a:t>A </a:t>
            </a:r>
            <a:r>
              <a:rPr lang="en-US" dirty="0">
                <a:latin typeface="-apple-system"/>
              </a:rPr>
              <a:t>trigger is a special type of stored procedure that automatically takes effect when a language event executes. </a:t>
            </a:r>
            <a:endParaRPr lang="en-US" dirty="0" smtClean="0">
              <a:latin typeface="-apple-system"/>
            </a:endParaRPr>
          </a:p>
          <a:p>
            <a:endParaRPr lang="en-US" dirty="0" smtClean="0">
              <a:latin typeface="-apple-system"/>
            </a:endParaRPr>
          </a:p>
          <a:p>
            <a:pPr marL="285750" indent="-285750">
              <a:buFont typeface="Wingdings" panose="05000000000000000000" pitchFamily="2" charset="2"/>
              <a:buChar char="q"/>
            </a:pPr>
            <a:r>
              <a:rPr lang="en-US" dirty="0" smtClean="0">
                <a:latin typeface="-apple-system"/>
              </a:rPr>
              <a:t>SQL </a:t>
            </a:r>
            <a:r>
              <a:rPr lang="en-US" dirty="0">
                <a:latin typeface="-apple-system"/>
              </a:rPr>
              <a:t>Server includes three general types of triggers</a:t>
            </a:r>
            <a:r>
              <a:rPr lang="en-US" dirty="0" smtClean="0">
                <a:latin typeface="-apple-system"/>
              </a:rPr>
              <a:t>:</a:t>
            </a:r>
          </a:p>
          <a:p>
            <a:r>
              <a:rPr lang="en-US" dirty="0" smtClean="0">
                <a:latin typeface="-apple-system"/>
              </a:rPr>
              <a:t> </a:t>
            </a:r>
          </a:p>
          <a:p>
            <a:pPr marL="742950" lvl="1" indent="-285750">
              <a:buFont typeface="Wingdings" panose="05000000000000000000" pitchFamily="2" charset="2"/>
              <a:buChar char="§"/>
            </a:pPr>
            <a:r>
              <a:rPr lang="en-US" dirty="0" smtClean="0">
                <a:latin typeface="-apple-system"/>
              </a:rPr>
              <a:t>DML triggers</a:t>
            </a:r>
          </a:p>
          <a:p>
            <a:pPr marL="742950" lvl="1" indent="-285750">
              <a:buFont typeface="Wingdings" panose="05000000000000000000" pitchFamily="2" charset="2"/>
              <a:buChar char="§"/>
            </a:pPr>
            <a:r>
              <a:rPr lang="en-US" dirty="0" smtClean="0">
                <a:latin typeface="-apple-system"/>
              </a:rPr>
              <a:t>DDL triggers</a:t>
            </a:r>
          </a:p>
          <a:p>
            <a:pPr marL="742950" lvl="1" indent="-285750">
              <a:buFont typeface="Wingdings" panose="05000000000000000000" pitchFamily="2" charset="2"/>
              <a:buChar char="§"/>
            </a:pPr>
            <a:r>
              <a:rPr lang="en-US" dirty="0" smtClean="0">
                <a:latin typeface="-apple-system"/>
              </a:rPr>
              <a:t>logon triggers</a:t>
            </a:r>
            <a:endParaRPr lang="en-US" dirty="0">
              <a:latin typeface="-apple-system"/>
            </a:endParaRPr>
          </a:p>
        </p:txBody>
      </p:sp>
    </p:spTree>
    <p:extLst>
      <p:ext uri="{BB962C8B-B14F-4D97-AF65-F5344CB8AC3E}">
        <p14:creationId xmlns:p14="http://schemas.microsoft.com/office/powerpoint/2010/main" val="10658267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TRIGGERE</a:t>
            </a:r>
            <a:endParaRPr lang="en-US" b="1" dirty="0"/>
          </a:p>
        </p:txBody>
      </p:sp>
      <p:sp>
        <p:nvSpPr>
          <p:cNvPr id="4" name="Rectangle 3"/>
          <p:cNvSpPr/>
          <p:nvPr/>
        </p:nvSpPr>
        <p:spPr>
          <a:xfrm>
            <a:off x="657223" y="2466091"/>
            <a:ext cx="10772775" cy="2585323"/>
          </a:xfrm>
          <a:prstGeom prst="rect">
            <a:avLst/>
          </a:prstGeom>
        </p:spPr>
        <p:txBody>
          <a:bodyPr wrap="square">
            <a:spAutoFit/>
          </a:bodyPr>
          <a:lstStyle/>
          <a:p>
            <a:pPr marL="285750" indent="-285750">
              <a:buFont typeface="Wingdings" panose="05000000000000000000" pitchFamily="2" charset="2"/>
              <a:buChar char="q"/>
            </a:pPr>
            <a:r>
              <a:rPr lang="en-US" dirty="0">
                <a:latin typeface="-apple-system"/>
              </a:rPr>
              <a:t>DDL triggers are invoked when a data definition language (DDL) event takes place in the server or database.</a:t>
            </a:r>
          </a:p>
          <a:p>
            <a:pPr marL="285750" indent="-285750">
              <a:buFont typeface="Wingdings" panose="05000000000000000000" pitchFamily="2" charset="2"/>
              <a:buChar char="q"/>
            </a:pPr>
            <a:r>
              <a:rPr lang="en-US" dirty="0">
                <a:latin typeface="-apple-system"/>
              </a:rPr>
              <a:t>DML triggers are invoked when a data manipulation language (DML) event takes place in the database. </a:t>
            </a:r>
            <a:endParaRPr lang="en-US" dirty="0" smtClean="0">
              <a:latin typeface="-apple-system"/>
            </a:endParaRPr>
          </a:p>
          <a:p>
            <a:pPr marL="285750" indent="-285750">
              <a:buFont typeface="Wingdings" panose="05000000000000000000" pitchFamily="2" charset="2"/>
              <a:buChar char="q"/>
            </a:pPr>
            <a:endParaRPr lang="en-US" dirty="0">
              <a:latin typeface="-apple-system"/>
            </a:endParaRPr>
          </a:p>
          <a:p>
            <a:pPr marL="285750" indent="-285750">
              <a:buFont typeface="Wingdings" panose="05000000000000000000" pitchFamily="2" charset="2"/>
              <a:buChar char="q"/>
            </a:pPr>
            <a:r>
              <a:rPr lang="en-US" dirty="0" smtClean="0">
                <a:latin typeface="-apple-system"/>
              </a:rPr>
              <a:t>DML </a:t>
            </a:r>
            <a:r>
              <a:rPr lang="en-US" dirty="0">
                <a:latin typeface="-apple-system"/>
              </a:rPr>
              <a:t>events include INSERT, UPDATE, or DELETE statements that modify data in a specified table or view. </a:t>
            </a:r>
            <a:endParaRPr lang="en-US" dirty="0" smtClean="0">
              <a:latin typeface="-apple-system"/>
            </a:endParaRPr>
          </a:p>
          <a:p>
            <a:pPr marL="285750" indent="-285750">
              <a:buFont typeface="Wingdings" panose="05000000000000000000" pitchFamily="2" charset="2"/>
              <a:buChar char="q"/>
            </a:pPr>
            <a:r>
              <a:rPr lang="en-US" dirty="0" smtClean="0">
                <a:latin typeface="-apple-system"/>
              </a:rPr>
              <a:t>A </a:t>
            </a:r>
            <a:r>
              <a:rPr lang="en-US" dirty="0">
                <a:latin typeface="-apple-system"/>
              </a:rPr>
              <a:t>DML trigger can query other tables and can include complex Transact-SQL statements. </a:t>
            </a:r>
            <a:endParaRPr lang="en-US" dirty="0" smtClean="0">
              <a:latin typeface="-apple-system"/>
            </a:endParaRPr>
          </a:p>
          <a:p>
            <a:endParaRPr lang="en-US" dirty="0"/>
          </a:p>
        </p:txBody>
      </p:sp>
    </p:spTree>
    <p:extLst>
      <p:ext uri="{BB962C8B-B14F-4D97-AF65-F5344CB8AC3E}">
        <p14:creationId xmlns:p14="http://schemas.microsoft.com/office/powerpoint/2010/main" val="5305875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ADVANTAGES OF TRIGGER</a:t>
            </a:r>
            <a:endParaRPr lang="en-US" b="1" dirty="0"/>
          </a:p>
        </p:txBody>
      </p:sp>
      <p:sp>
        <p:nvSpPr>
          <p:cNvPr id="4" name="Rectangle 3"/>
          <p:cNvSpPr/>
          <p:nvPr/>
        </p:nvSpPr>
        <p:spPr>
          <a:xfrm>
            <a:off x="2110811" y="2445754"/>
            <a:ext cx="9383281" cy="2031325"/>
          </a:xfrm>
          <a:prstGeom prst="rect">
            <a:avLst/>
          </a:prstGeom>
        </p:spPr>
        <p:txBody>
          <a:bodyPr wrap="square">
            <a:spAutoFit/>
          </a:bodyPr>
          <a:lstStyle/>
          <a:p>
            <a:pPr fontAlgn="base"/>
            <a:r>
              <a:rPr lang="en-US" dirty="0">
                <a:solidFill>
                  <a:srgbClr val="444444"/>
                </a:solidFill>
                <a:latin typeface="Georgia" panose="02040502050405020303" pitchFamily="18" charset="0"/>
              </a:rPr>
              <a:t>Some of the prominent advantages of triggers are as follows</a:t>
            </a:r>
            <a:r>
              <a:rPr lang="en-US" dirty="0" smtClean="0">
                <a:solidFill>
                  <a:srgbClr val="444444"/>
                </a:solidFill>
                <a:latin typeface="Georgia" panose="02040502050405020303" pitchFamily="18" charset="0"/>
              </a:rPr>
              <a:t>:</a:t>
            </a:r>
          </a:p>
          <a:p>
            <a:pPr fontAlgn="base"/>
            <a:endParaRPr lang="en-US" dirty="0">
              <a:solidFill>
                <a:srgbClr val="444444"/>
              </a:solidFill>
              <a:latin typeface="Georgia" panose="02040502050405020303" pitchFamily="18" charset="0"/>
            </a:endParaRPr>
          </a:p>
          <a:p>
            <a:pPr marL="285750" indent="-285750" fontAlgn="base">
              <a:buFont typeface="Wingdings" panose="05000000000000000000" pitchFamily="2" charset="2"/>
              <a:buChar char="q"/>
            </a:pPr>
            <a:r>
              <a:rPr lang="en-US" dirty="0" smtClean="0">
                <a:solidFill>
                  <a:srgbClr val="444444"/>
                </a:solidFill>
                <a:latin typeface="Georgia" panose="02040502050405020303" pitchFamily="18" charset="0"/>
              </a:rPr>
              <a:t>Helps </a:t>
            </a:r>
            <a:r>
              <a:rPr lang="en-US" dirty="0">
                <a:solidFill>
                  <a:srgbClr val="444444"/>
                </a:solidFill>
                <a:latin typeface="Georgia" panose="02040502050405020303" pitchFamily="18" charset="0"/>
              </a:rPr>
              <a:t>us to automate the data alterations.</a:t>
            </a:r>
          </a:p>
          <a:p>
            <a:pPr marL="285750" indent="-285750" fontAlgn="base">
              <a:buFont typeface="Wingdings" panose="05000000000000000000" pitchFamily="2" charset="2"/>
              <a:buChar char="q"/>
            </a:pPr>
            <a:r>
              <a:rPr lang="en-US" dirty="0" smtClean="0">
                <a:solidFill>
                  <a:srgbClr val="444444"/>
                </a:solidFill>
                <a:latin typeface="Georgia" panose="02040502050405020303" pitchFamily="18" charset="0"/>
              </a:rPr>
              <a:t>Allows </a:t>
            </a:r>
            <a:r>
              <a:rPr lang="en-US" dirty="0">
                <a:solidFill>
                  <a:srgbClr val="444444"/>
                </a:solidFill>
                <a:latin typeface="Georgia" panose="02040502050405020303" pitchFamily="18" charset="0"/>
              </a:rPr>
              <a:t>us to reuse the queries once written.</a:t>
            </a:r>
          </a:p>
          <a:p>
            <a:pPr marL="285750" indent="-285750" fontAlgn="base">
              <a:buFont typeface="Wingdings" panose="05000000000000000000" pitchFamily="2" charset="2"/>
              <a:buChar char="q"/>
            </a:pPr>
            <a:r>
              <a:rPr lang="en-US" dirty="0" smtClean="0">
                <a:solidFill>
                  <a:srgbClr val="444444"/>
                </a:solidFill>
                <a:latin typeface="Georgia" panose="02040502050405020303" pitchFamily="18" charset="0"/>
              </a:rPr>
              <a:t>Provides </a:t>
            </a:r>
            <a:r>
              <a:rPr lang="en-US" dirty="0">
                <a:solidFill>
                  <a:srgbClr val="444444"/>
                </a:solidFill>
                <a:latin typeface="Georgia" panose="02040502050405020303" pitchFamily="18" charset="0"/>
              </a:rPr>
              <a:t>a method to check the data integrity of the database.</a:t>
            </a:r>
          </a:p>
          <a:p>
            <a:pPr marL="285750" indent="-285750" fontAlgn="base">
              <a:buFont typeface="Wingdings" panose="05000000000000000000" pitchFamily="2" charset="2"/>
              <a:buChar char="q"/>
            </a:pPr>
            <a:r>
              <a:rPr lang="en-US" dirty="0" smtClean="0">
                <a:solidFill>
                  <a:srgbClr val="444444"/>
                </a:solidFill>
                <a:latin typeface="Georgia" panose="02040502050405020303" pitchFamily="18" charset="0"/>
              </a:rPr>
              <a:t>Helps </a:t>
            </a:r>
            <a:r>
              <a:rPr lang="en-US" dirty="0">
                <a:solidFill>
                  <a:srgbClr val="444444"/>
                </a:solidFill>
                <a:latin typeface="Georgia" panose="02040502050405020303" pitchFamily="18" charset="0"/>
              </a:rPr>
              <a:t>us to detect errors on the database level.</a:t>
            </a:r>
          </a:p>
          <a:p>
            <a:pPr marL="285750" indent="-285750" fontAlgn="base">
              <a:buFont typeface="Wingdings" panose="05000000000000000000" pitchFamily="2" charset="2"/>
              <a:buChar char="q"/>
            </a:pPr>
            <a:r>
              <a:rPr lang="en-US" dirty="0" smtClean="0">
                <a:solidFill>
                  <a:srgbClr val="444444"/>
                </a:solidFill>
                <a:latin typeface="Georgia" panose="02040502050405020303" pitchFamily="18" charset="0"/>
              </a:rPr>
              <a:t>Allows </a:t>
            </a:r>
            <a:r>
              <a:rPr lang="en-US" dirty="0">
                <a:solidFill>
                  <a:srgbClr val="444444"/>
                </a:solidFill>
                <a:latin typeface="Georgia" panose="02040502050405020303" pitchFamily="18" charset="0"/>
              </a:rPr>
              <a:t>easy auditing of data.</a:t>
            </a:r>
            <a:endParaRPr lang="en-US" b="0" i="0" dirty="0">
              <a:solidFill>
                <a:srgbClr val="444444"/>
              </a:solidFill>
              <a:effectLst/>
              <a:latin typeface="Georgia" panose="02040502050405020303" pitchFamily="18" charset="0"/>
            </a:endParaRPr>
          </a:p>
        </p:txBody>
      </p:sp>
    </p:spTree>
    <p:extLst>
      <p:ext uri="{BB962C8B-B14F-4D97-AF65-F5344CB8AC3E}">
        <p14:creationId xmlns:p14="http://schemas.microsoft.com/office/powerpoint/2010/main" val="6145352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657223" y="2543003"/>
            <a:ext cx="10772775" cy="2585323"/>
          </a:xfrm>
          <a:prstGeom prst="rect">
            <a:avLst/>
          </a:prstGeom>
        </p:spPr>
        <p:txBody>
          <a:bodyPr wrap="square">
            <a:spAutoFit/>
          </a:bodyPr>
          <a:lstStyle/>
          <a:p>
            <a:r>
              <a:rPr lang="en-US" b="1" dirty="0">
                <a:latin typeface="-apple-system"/>
              </a:rPr>
              <a:t>AFTER Triggers</a:t>
            </a:r>
          </a:p>
          <a:p>
            <a:r>
              <a:rPr lang="en-US" dirty="0">
                <a:latin typeface="-apple-system"/>
              </a:rPr>
              <a:t>AFTER triggers are executed after the action of the INSERT, UPDATE, or DELETE statement is performed. Specifying AFTER is the same as specifying FOR, which is the only option available in earlier versions of Microsoft SQL Server. AFTER triggers can be specified only on tables. </a:t>
            </a:r>
            <a:endParaRPr lang="en-US" dirty="0" smtClean="0">
              <a:latin typeface="-apple-system"/>
            </a:endParaRPr>
          </a:p>
          <a:p>
            <a:endParaRPr lang="en-US" dirty="0">
              <a:latin typeface="-apple-system"/>
            </a:endParaRPr>
          </a:p>
          <a:p>
            <a:r>
              <a:rPr lang="en-US" b="1" dirty="0">
                <a:latin typeface="-apple-system"/>
              </a:rPr>
              <a:t>INSTEAD OF Triggers</a:t>
            </a:r>
          </a:p>
          <a:p>
            <a:r>
              <a:rPr lang="en-US" dirty="0">
                <a:latin typeface="-apple-system"/>
              </a:rPr>
              <a:t>INSTEAD OF triggers are executed in place of the usual triggering action. INSTEAD OF triggers can also be defined on views with one or more base tables, where they can extend the types of updates a view can support.</a:t>
            </a:r>
          </a:p>
        </p:txBody>
      </p:sp>
    </p:spTree>
    <p:extLst>
      <p:ext uri="{BB962C8B-B14F-4D97-AF65-F5344CB8AC3E}">
        <p14:creationId xmlns:p14="http://schemas.microsoft.com/office/powerpoint/2010/main" val="3136048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838200" y="2514600"/>
            <a:ext cx="3886200" cy="2308324"/>
          </a:xfrm>
          <a:prstGeom prst="rect">
            <a:avLst/>
          </a:prstGeom>
        </p:spPr>
        <p:txBody>
          <a:bodyPr wrap="square">
            <a:spAutoFit/>
          </a:bodyPr>
          <a:lstStyle/>
          <a:p>
            <a:pPr marL="457200" indent="-457200">
              <a:buFont typeface="+mj-lt"/>
              <a:buAutoNum type="arabicPeriod"/>
            </a:pPr>
            <a:r>
              <a:rPr lang="en-US" dirty="0"/>
              <a:t>when you create a trigger you have to identify event and action of your trigger.</a:t>
            </a:r>
          </a:p>
          <a:p>
            <a:pPr marL="457200" indent="-457200">
              <a:buFont typeface="+mj-lt"/>
              <a:buAutoNum type="arabicPeriod"/>
            </a:pPr>
            <a:r>
              <a:rPr lang="en-US" dirty="0"/>
              <a:t>trigger is run automatically if the event is occurred.</a:t>
            </a:r>
          </a:p>
          <a:p>
            <a:pPr marL="457200" indent="-457200">
              <a:buFont typeface="+mj-lt"/>
              <a:buAutoNum type="arabicPeriod"/>
            </a:pPr>
            <a:endParaRPr lang="en-US" dirty="0"/>
          </a:p>
          <a:p>
            <a:pPr marL="457200" indent="-457200">
              <a:buFont typeface="+mj-lt"/>
              <a:buAutoNum type="arabicPeriod"/>
            </a:pPr>
            <a:r>
              <a:rPr lang="en-US" dirty="0"/>
              <a:t>within a trigger you can call specific </a:t>
            </a:r>
            <a:r>
              <a:rPr lang="en-US" dirty="0" err="1"/>
              <a:t>s.p</a:t>
            </a:r>
            <a:r>
              <a:rPr lang="en-US" dirty="0"/>
              <a:t>.</a:t>
            </a:r>
          </a:p>
        </p:txBody>
      </p:sp>
      <p:sp>
        <p:nvSpPr>
          <p:cNvPr id="5" name="Rectangle 4"/>
          <p:cNvSpPr/>
          <p:nvPr/>
        </p:nvSpPr>
        <p:spPr>
          <a:xfrm>
            <a:off x="5257800" y="2529689"/>
            <a:ext cx="3432175" cy="2308324"/>
          </a:xfrm>
          <a:prstGeom prst="rect">
            <a:avLst/>
          </a:prstGeom>
        </p:spPr>
        <p:txBody>
          <a:bodyPr wrap="square">
            <a:spAutoFit/>
          </a:bodyPr>
          <a:lstStyle/>
          <a:p>
            <a:pPr marL="457200" indent="-457200">
              <a:buFont typeface="+mj-lt"/>
              <a:buAutoNum type="arabicPeriod"/>
            </a:pPr>
            <a:r>
              <a:rPr lang="en-US" dirty="0"/>
              <a:t>when you create </a:t>
            </a:r>
            <a:r>
              <a:rPr lang="en-US" dirty="0" err="1"/>
              <a:t>s.p</a:t>
            </a:r>
            <a:r>
              <a:rPr lang="en-US" dirty="0"/>
              <a:t> you don't identify event and action.</a:t>
            </a:r>
          </a:p>
          <a:p>
            <a:pPr marL="457200" indent="-457200">
              <a:buFont typeface="+mj-lt"/>
              <a:buAutoNum type="arabicPeriod"/>
            </a:pPr>
            <a:r>
              <a:rPr lang="en-US" dirty="0"/>
              <a:t> </a:t>
            </a:r>
            <a:r>
              <a:rPr lang="en-US" dirty="0" err="1"/>
              <a:t>s.p</a:t>
            </a:r>
            <a:r>
              <a:rPr lang="en-US" dirty="0"/>
              <a:t> don't run automatically but you have to run it manually.</a:t>
            </a:r>
          </a:p>
          <a:p>
            <a:pPr marL="457200" indent="-457200">
              <a:buFont typeface="+mj-lt"/>
              <a:buAutoNum type="arabicPeriod"/>
            </a:pPr>
            <a:r>
              <a:rPr lang="en-US" dirty="0"/>
              <a:t> within a </a:t>
            </a:r>
            <a:r>
              <a:rPr lang="en-US" dirty="0" err="1"/>
              <a:t>s.p</a:t>
            </a:r>
            <a:r>
              <a:rPr lang="en-US" dirty="0"/>
              <a:t> you cannot call a trigger.</a:t>
            </a:r>
          </a:p>
        </p:txBody>
      </p:sp>
    </p:spTree>
    <p:extLst>
      <p:ext uri="{BB962C8B-B14F-4D97-AF65-F5344CB8AC3E}">
        <p14:creationId xmlns:p14="http://schemas.microsoft.com/office/powerpoint/2010/main" val="629677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02" y="2578671"/>
            <a:ext cx="10658096" cy="1935608"/>
          </a:xfrm>
        </p:spPr>
        <p:txBody>
          <a:bodyPr>
            <a:normAutofit/>
          </a:bodyPr>
          <a:lstStyle/>
          <a:p>
            <a:pPr algn="ctr"/>
            <a:r>
              <a:rPr lang="en-US" b="1" spc="-5" dirty="0" smtClean="0">
                <a:latin typeface="Palladio Uralic"/>
                <a:cs typeface="Palladio Uralic"/>
              </a:rPr>
              <a:t>SQL </a:t>
            </a:r>
            <a:r>
              <a:rPr lang="en-US" b="1" spc="-5" dirty="0" smtClean="0">
                <a:latin typeface="Palladio Uralic"/>
                <a:cs typeface="Palladio Uralic"/>
              </a:rPr>
              <a:t>WITH JSON</a:t>
            </a:r>
            <a:endParaRPr lang="en-US" sz="8000" b="1" dirty="0"/>
          </a:p>
        </p:txBody>
      </p:sp>
    </p:spTree>
    <p:extLst>
      <p:ext uri="{BB962C8B-B14F-4D97-AF65-F5344CB8AC3E}">
        <p14:creationId xmlns:p14="http://schemas.microsoft.com/office/powerpoint/2010/main" val="350919277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07076"/>
          </a:xfrm>
        </p:spPr>
        <p:txBody>
          <a:bodyPr/>
          <a:lstStyle/>
          <a:p>
            <a:pPr algn="ctr"/>
            <a:r>
              <a:rPr lang="en-US" b="1" dirty="0" smtClean="0"/>
              <a:t>INTRODUCTION JSON WITH SQL</a:t>
            </a:r>
            <a:endParaRPr lang="en-US" b="1" dirty="0"/>
          </a:p>
        </p:txBody>
      </p:sp>
      <p:sp>
        <p:nvSpPr>
          <p:cNvPr id="4" name="Rectangle 3"/>
          <p:cNvSpPr/>
          <p:nvPr/>
        </p:nvSpPr>
        <p:spPr>
          <a:xfrm>
            <a:off x="777667" y="1940401"/>
            <a:ext cx="10652331" cy="1754326"/>
          </a:xfrm>
          <a:prstGeom prst="rect">
            <a:avLst/>
          </a:prstGeom>
        </p:spPr>
        <p:txBody>
          <a:bodyPr wrap="square">
            <a:spAutoFit/>
          </a:bodyPr>
          <a:lstStyle/>
          <a:p>
            <a:r>
              <a:rPr lang="en-US" dirty="0">
                <a:solidFill>
                  <a:srgbClr val="212121"/>
                </a:solidFill>
                <a:latin typeface="open sans"/>
              </a:rPr>
              <a:t>JSON (JavaScript Object Notation) is a lightweight data interchange format. It is language independent, easy to understand, and self-describing. It is used as an alternative to XML. JSON is a very popular data interchange format nowadays. Most of the modern services return the data in JSON text</a:t>
            </a:r>
            <a:r>
              <a:rPr lang="en-US" dirty="0" smtClean="0">
                <a:solidFill>
                  <a:srgbClr val="212121"/>
                </a:solidFill>
                <a:latin typeface="open sans"/>
              </a:rPr>
              <a:t>.</a:t>
            </a:r>
          </a:p>
          <a:p>
            <a:endParaRPr lang="en-US" dirty="0">
              <a:solidFill>
                <a:srgbClr val="212121"/>
              </a:solidFill>
              <a:latin typeface="open sans"/>
            </a:endParaRPr>
          </a:p>
          <a:p>
            <a:r>
              <a:rPr lang="en-US" dirty="0">
                <a:solidFill>
                  <a:srgbClr val="212121"/>
                </a:solidFill>
                <a:latin typeface="open sans"/>
              </a:rPr>
              <a:t>The Built-in JSON support in SQL server 2016 is not the same as the native JSON type. Here, JSON will be represented as a NVARCHAR type due to the following reasons</a:t>
            </a:r>
            <a:r>
              <a:rPr lang="en-US" dirty="0" smtClean="0">
                <a:solidFill>
                  <a:srgbClr val="212121"/>
                </a:solidFill>
                <a:latin typeface="open sans"/>
              </a:rPr>
              <a:t>.</a:t>
            </a:r>
            <a:endParaRPr lang="en-US" dirty="0">
              <a:solidFill>
                <a:srgbClr val="212121"/>
              </a:solidFill>
              <a:latin typeface="open sans"/>
            </a:endParaRPr>
          </a:p>
        </p:txBody>
      </p:sp>
    </p:spTree>
    <p:extLst>
      <p:ext uri="{BB962C8B-B14F-4D97-AF65-F5344CB8AC3E}">
        <p14:creationId xmlns:p14="http://schemas.microsoft.com/office/powerpoint/2010/main" val="27530853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FEATURES</a:t>
            </a:r>
            <a:endParaRPr lang="en-US" b="1" dirty="0"/>
          </a:p>
        </p:txBody>
      </p:sp>
      <p:sp>
        <p:nvSpPr>
          <p:cNvPr id="4" name="Rectangle 3"/>
          <p:cNvSpPr/>
          <p:nvPr/>
        </p:nvSpPr>
        <p:spPr>
          <a:xfrm>
            <a:off x="734938" y="2436633"/>
            <a:ext cx="10900160" cy="2308324"/>
          </a:xfrm>
          <a:prstGeom prst="rect">
            <a:avLst/>
          </a:prstGeom>
        </p:spPr>
        <p:txBody>
          <a:bodyPr wrap="square">
            <a:spAutoFit/>
          </a:bodyPr>
          <a:lstStyle/>
          <a:p>
            <a:r>
              <a:rPr lang="en-US" dirty="0"/>
              <a:t>Native support introduced in SQL Server 2016No special JSON </a:t>
            </a:r>
            <a:r>
              <a:rPr lang="en-US" dirty="0" err="1"/>
              <a:t>datatype</a:t>
            </a:r>
            <a:r>
              <a:rPr lang="en-US" dirty="0"/>
              <a:t>, but uses “</a:t>
            </a:r>
            <a:r>
              <a:rPr lang="en-US" dirty="0" err="1"/>
              <a:t>nvarchar</a:t>
            </a:r>
            <a:r>
              <a:rPr lang="en-US" dirty="0"/>
              <a:t>” due to </a:t>
            </a:r>
            <a:r>
              <a:rPr lang="en-US" dirty="0" smtClean="0"/>
              <a:t>:</a:t>
            </a:r>
          </a:p>
          <a:p>
            <a:pPr>
              <a:buFont typeface="Arial" panose="020B0604020202020204" pitchFamily="34" charset="0"/>
              <a:buChar char="•"/>
            </a:pPr>
            <a:r>
              <a:rPr lang="en-US" dirty="0" smtClean="0"/>
              <a:t>Backward compatibility.</a:t>
            </a:r>
          </a:p>
          <a:p>
            <a:pPr>
              <a:buFont typeface="Arial" panose="020B0604020202020204" pitchFamily="34" charset="0"/>
              <a:buChar char="•"/>
            </a:pPr>
            <a:r>
              <a:rPr lang="en-US" dirty="0" smtClean="0"/>
              <a:t>Enable </a:t>
            </a:r>
            <a:r>
              <a:rPr lang="en-US" dirty="0"/>
              <a:t>old applications/codebase to integrate with this </a:t>
            </a:r>
            <a:r>
              <a:rPr lang="en-US" dirty="0" smtClean="0"/>
              <a:t>feature.</a:t>
            </a:r>
          </a:p>
          <a:p>
            <a:pPr>
              <a:buFont typeface="Arial" panose="020B0604020202020204" pitchFamily="34" charset="0"/>
              <a:buChar char="•"/>
            </a:pPr>
            <a:r>
              <a:rPr lang="en-US" dirty="0" smtClean="0"/>
              <a:t>Cross </a:t>
            </a:r>
            <a:r>
              <a:rPr lang="en-US" dirty="0"/>
              <a:t>feature </a:t>
            </a:r>
            <a:r>
              <a:rPr lang="en-US" dirty="0" smtClean="0"/>
              <a:t>compatibility</a:t>
            </a:r>
          </a:p>
          <a:p>
            <a:pPr>
              <a:buFont typeface="Arial" panose="020B0604020202020204" pitchFamily="34" charset="0"/>
              <a:buChar char="•"/>
            </a:pPr>
            <a:r>
              <a:rPr lang="en-US" dirty="0" smtClean="0"/>
              <a:t>Get </a:t>
            </a:r>
            <a:r>
              <a:rPr lang="en-US" dirty="0"/>
              <a:t>the support of all </a:t>
            </a:r>
            <a:r>
              <a:rPr lang="en-US" dirty="0" err="1"/>
              <a:t>sql</a:t>
            </a:r>
            <a:r>
              <a:rPr lang="en-US" dirty="0"/>
              <a:t> server features which are compatible with </a:t>
            </a:r>
            <a:r>
              <a:rPr lang="en-US" dirty="0" err="1"/>
              <a:t>nvarchar</a:t>
            </a:r>
            <a:r>
              <a:rPr lang="en-US" dirty="0"/>
              <a:t>. (memory-optimized tables, temporal tables, row level security</a:t>
            </a:r>
            <a:r>
              <a:rPr lang="en-US" dirty="0" smtClean="0"/>
              <a:t>)</a:t>
            </a:r>
          </a:p>
          <a:p>
            <a:pPr>
              <a:buFont typeface="Arial" panose="020B0604020202020204" pitchFamily="34" charset="0"/>
              <a:buChar char="•"/>
            </a:pPr>
            <a:r>
              <a:rPr lang="en-US" dirty="0" smtClean="0"/>
              <a:t>Client </a:t>
            </a:r>
            <a:r>
              <a:rPr lang="en-US" dirty="0"/>
              <a:t>side </a:t>
            </a:r>
            <a:r>
              <a:rPr lang="en-US" dirty="0" smtClean="0"/>
              <a:t>support</a:t>
            </a:r>
          </a:p>
          <a:p>
            <a:pPr>
              <a:buFont typeface="Arial" panose="020B0604020202020204" pitchFamily="34" charset="0"/>
              <a:buChar char="•"/>
            </a:pPr>
            <a:r>
              <a:rPr lang="en-US" dirty="0" smtClean="0"/>
              <a:t>Client </a:t>
            </a:r>
            <a:r>
              <a:rPr lang="en-US" dirty="0"/>
              <a:t>tools outside </a:t>
            </a:r>
            <a:r>
              <a:rPr lang="en-US" dirty="0" err="1"/>
              <a:t>sql</a:t>
            </a:r>
            <a:r>
              <a:rPr lang="en-US" dirty="0"/>
              <a:t> server represent JSON as string.</a:t>
            </a:r>
            <a:endParaRPr lang="en-US" dirty="0">
              <a:solidFill>
                <a:srgbClr val="212121"/>
              </a:solidFill>
              <a:latin typeface="open sans"/>
            </a:endParaRPr>
          </a:p>
        </p:txBody>
      </p:sp>
    </p:spTree>
    <p:extLst>
      <p:ext uri="{BB962C8B-B14F-4D97-AF65-F5344CB8AC3E}">
        <p14:creationId xmlns:p14="http://schemas.microsoft.com/office/powerpoint/2010/main" val="113527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580846333"/>
              </p:ext>
            </p:extLst>
          </p:nvPr>
        </p:nvGraphicFramePr>
        <p:xfrm>
          <a:off x="1462043" y="741811"/>
          <a:ext cx="10058399" cy="2651759"/>
        </p:xfrm>
        <a:graphic>
          <a:graphicData uri="http://schemas.openxmlformats.org/drawingml/2006/table">
            <a:tbl>
              <a:tblPr firstRow="1" bandRow="1">
                <a:tableStyleId>{00A15C55-8517-42AA-B614-E9B94910E393}</a:tableStyleId>
              </a:tblPr>
              <a:tblGrid>
                <a:gridCol w="1571625">
                  <a:extLst>
                    <a:ext uri="{9D8B030D-6E8A-4147-A177-3AD203B41FA5}">
                      <a16:colId xmlns:a16="http://schemas.microsoft.com/office/drawing/2014/main" xmlns="" val="20000"/>
                    </a:ext>
                  </a:extLst>
                </a:gridCol>
                <a:gridCol w="2107825">
                  <a:extLst>
                    <a:ext uri="{9D8B030D-6E8A-4147-A177-3AD203B41FA5}">
                      <a16:colId xmlns:a16="http://schemas.microsoft.com/office/drawing/2014/main" xmlns="" val="20001"/>
                    </a:ext>
                  </a:extLst>
                </a:gridCol>
                <a:gridCol w="3050800">
                  <a:extLst>
                    <a:ext uri="{9D8B030D-6E8A-4147-A177-3AD203B41FA5}">
                      <a16:colId xmlns:a16="http://schemas.microsoft.com/office/drawing/2014/main" xmlns="" val="20002"/>
                    </a:ext>
                  </a:extLst>
                </a:gridCol>
                <a:gridCol w="1571625">
                  <a:extLst>
                    <a:ext uri="{9D8B030D-6E8A-4147-A177-3AD203B41FA5}">
                      <a16:colId xmlns:a16="http://schemas.microsoft.com/office/drawing/2014/main" xmlns="" val="20003"/>
                    </a:ext>
                  </a:extLst>
                </a:gridCol>
                <a:gridCol w="1756524">
                  <a:extLst>
                    <a:ext uri="{9D8B030D-6E8A-4147-A177-3AD203B41FA5}">
                      <a16:colId xmlns:a16="http://schemas.microsoft.com/office/drawing/2014/main" xmlns="" val="20004"/>
                    </a:ext>
                  </a:extLst>
                </a:gridCol>
              </a:tblGrid>
              <a:tr h="405603">
                <a:tc>
                  <a:txBody>
                    <a:bodyPr/>
                    <a:lstStyle/>
                    <a:p>
                      <a:r>
                        <a:rPr lang="en-US" dirty="0" err="1"/>
                        <a:t>FirstName</a:t>
                      </a:r>
                      <a:endParaRPr lang="en-US" dirty="0"/>
                    </a:p>
                  </a:txBody>
                  <a:tcPr anchor="ctr"/>
                </a:tc>
                <a:tc>
                  <a:txBody>
                    <a:bodyPr/>
                    <a:lstStyle/>
                    <a:p>
                      <a:r>
                        <a:rPr lang="en-US" dirty="0" err="1"/>
                        <a:t>LastName</a:t>
                      </a:r>
                      <a:endParaRPr lang="en-US" dirty="0"/>
                    </a:p>
                  </a:txBody>
                  <a:tcPr anchor="ctr"/>
                </a:tc>
                <a:tc>
                  <a:txBody>
                    <a:bodyPr/>
                    <a:lstStyle/>
                    <a:p>
                      <a:r>
                        <a:rPr lang="en-US"/>
                        <a:t>Email</a:t>
                      </a:r>
                    </a:p>
                  </a:txBody>
                  <a:tcPr anchor="ctr"/>
                </a:tc>
                <a:tc>
                  <a:txBody>
                    <a:bodyPr/>
                    <a:lstStyle/>
                    <a:p>
                      <a:r>
                        <a:rPr lang="en-US"/>
                        <a:t>DOB</a:t>
                      </a:r>
                    </a:p>
                  </a:txBody>
                  <a:tcPr anchor="ctr"/>
                </a:tc>
                <a:tc>
                  <a:txBody>
                    <a:bodyPr/>
                    <a:lstStyle/>
                    <a:p>
                      <a:r>
                        <a:rPr lang="en-US"/>
                        <a:t>Phone</a:t>
                      </a:r>
                    </a:p>
                  </a:txBody>
                  <a:tcPr anchor="ctr"/>
                </a:tc>
                <a:extLst>
                  <a:ext uri="{0D108BD9-81ED-4DB2-BD59-A6C34878D82A}">
                    <a16:rowId xmlns:a16="http://schemas.microsoft.com/office/drawing/2014/main" xmlns="" val="10000"/>
                  </a:ext>
                </a:extLst>
              </a:tr>
              <a:tr h="538151">
                <a:tc>
                  <a:txBody>
                    <a:bodyPr/>
                    <a:lstStyle/>
                    <a:p>
                      <a:r>
                        <a:rPr lang="en-US"/>
                        <a:t>John</a:t>
                      </a:r>
                    </a:p>
                  </a:txBody>
                  <a:tcPr anchor="ctr"/>
                </a:tc>
                <a:tc>
                  <a:txBody>
                    <a:bodyPr/>
                    <a:lstStyle/>
                    <a:p>
                      <a:r>
                        <a:rPr lang="en-US" dirty="0"/>
                        <a:t>Smith</a:t>
                      </a:r>
                    </a:p>
                  </a:txBody>
                  <a:tcPr anchor="ctr"/>
                </a:tc>
                <a:tc>
                  <a:txBody>
                    <a:bodyPr/>
                    <a:lstStyle/>
                    <a:p>
                      <a:r>
                        <a:rPr lang="en-US" dirty="0"/>
                        <a:t>John.Smith@yahoo.com</a:t>
                      </a:r>
                    </a:p>
                  </a:txBody>
                  <a:tcPr anchor="ctr"/>
                </a:tc>
                <a:tc>
                  <a:txBody>
                    <a:bodyPr/>
                    <a:lstStyle/>
                    <a:p>
                      <a:r>
                        <a:rPr lang="en-US"/>
                        <a:t>2/4/1968</a:t>
                      </a:r>
                    </a:p>
                  </a:txBody>
                  <a:tcPr anchor="ctr"/>
                </a:tc>
                <a:tc>
                  <a:txBody>
                    <a:bodyPr/>
                    <a:lstStyle/>
                    <a:p>
                      <a:r>
                        <a:rPr lang="en-US"/>
                        <a:t>626 222-2222</a:t>
                      </a:r>
                    </a:p>
                  </a:txBody>
                  <a:tcPr anchor="ctr"/>
                </a:tc>
                <a:extLst>
                  <a:ext uri="{0D108BD9-81ED-4DB2-BD59-A6C34878D82A}">
                    <a16:rowId xmlns:a16="http://schemas.microsoft.com/office/drawing/2014/main" xmlns="" val="10001"/>
                  </a:ext>
                </a:extLst>
              </a:tr>
              <a:tr h="569335">
                <a:tc>
                  <a:txBody>
                    <a:bodyPr/>
                    <a:lstStyle/>
                    <a:p>
                      <a:r>
                        <a:rPr lang="en-US"/>
                        <a:t>Steven</a:t>
                      </a:r>
                    </a:p>
                  </a:txBody>
                  <a:tcPr anchor="ctr"/>
                </a:tc>
                <a:tc>
                  <a:txBody>
                    <a:bodyPr/>
                    <a:lstStyle/>
                    <a:p>
                      <a:r>
                        <a:rPr lang="en-US"/>
                        <a:t>Goldfish</a:t>
                      </a:r>
                    </a:p>
                  </a:txBody>
                  <a:tcPr anchor="ctr"/>
                </a:tc>
                <a:tc>
                  <a:txBody>
                    <a:bodyPr/>
                    <a:lstStyle/>
                    <a:p>
                      <a:r>
                        <a:rPr lang="en-US"/>
                        <a:t>goldfish@fishhere.net</a:t>
                      </a:r>
                    </a:p>
                  </a:txBody>
                  <a:tcPr anchor="ctr"/>
                </a:tc>
                <a:tc>
                  <a:txBody>
                    <a:bodyPr/>
                    <a:lstStyle/>
                    <a:p>
                      <a:r>
                        <a:rPr lang="en-US"/>
                        <a:t>4/4/1974</a:t>
                      </a:r>
                    </a:p>
                  </a:txBody>
                  <a:tcPr anchor="ctr"/>
                </a:tc>
                <a:tc>
                  <a:txBody>
                    <a:bodyPr/>
                    <a:lstStyle/>
                    <a:p>
                      <a:r>
                        <a:rPr lang="en-US"/>
                        <a:t>323 455-4545</a:t>
                      </a:r>
                    </a:p>
                  </a:txBody>
                  <a:tcPr anchor="ctr"/>
                </a:tc>
                <a:extLst>
                  <a:ext uri="{0D108BD9-81ED-4DB2-BD59-A6C34878D82A}">
                    <a16:rowId xmlns:a16="http://schemas.microsoft.com/office/drawing/2014/main" xmlns="" val="10002"/>
                  </a:ext>
                </a:extLst>
              </a:tr>
              <a:tr h="569335">
                <a:tc>
                  <a:txBody>
                    <a:bodyPr/>
                    <a:lstStyle/>
                    <a:p>
                      <a:r>
                        <a:rPr lang="en-US"/>
                        <a:t>Paula</a:t>
                      </a:r>
                    </a:p>
                  </a:txBody>
                  <a:tcPr anchor="ctr"/>
                </a:tc>
                <a:tc>
                  <a:txBody>
                    <a:bodyPr/>
                    <a:lstStyle/>
                    <a:p>
                      <a:r>
                        <a:rPr lang="en-US"/>
                        <a:t>Brown</a:t>
                      </a:r>
                    </a:p>
                  </a:txBody>
                  <a:tcPr anchor="ctr"/>
                </a:tc>
                <a:tc>
                  <a:txBody>
                    <a:bodyPr/>
                    <a:lstStyle/>
                    <a:p>
                      <a:r>
                        <a:rPr lang="en-US" dirty="0"/>
                        <a:t>pb@herowndomain.org</a:t>
                      </a:r>
                    </a:p>
                  </a:txBody>
                  <a:tcPr anchor="ctr"/>
                </a:tc>
                <a:tc>
                  <a:txBody>
                    <a:bodyPr/>
                    <a:lstStyle/>
                    <a:p>
                      <a:r>
                        <a:rPr lang="en-US"/>
                        <a:t>5/24/1978</a:t>
                      </a:r>
                    </a:p>
                  </a:txBody>
                  <a:tcPr anchor="ctr"/>
                </a:tc>
                <a:tc>
                  <a:txBody>
                    <a:bodyPr/>
                    <a:lstStyle/>
                    <a:p>
                      <a:r>
                        <a:rPr lang="en-US" dirty="0"/>
                        <a:t>416 323-3232</a:t>
                      </a:r>
                    </a:p>
                  </a:txBody>
                  <a:tcPr anchor="ctr"/>
                </a:tc>
                <a:extLst>
                  <a:ext uri="{0D108BD9-81ED-4DB2-BD59-A6C34878D82A}">
                    <a16:rowId xmlns:a16="http://schemas.microsoft.com/office/drawing/2014/main" xmlns="" val="10003"/>
                  </a:ext>
                </a:extLst>
              </a:tr>
              <a:tr h="569335">
                <a:tc>
                  <a:txBody>
                    <a:bodyPr/>
                    <a:lstStyle/>
                    <a:p>
                      <a:r>
                        <a:rPr lang="en-US"/>
                        <a:t>James</a:t>
                      </a:r>
                    </a:p>
                  </a:txBody>
                  <a:tcPr anchor="ctr"/>
                </a:tc>
                <a:tc>
                  <a:txBody>
                    <a:bodyPr/>
                    <a:lstStyle/>
                    <a:p>
                      <a:r>
                        <a:rPr lang="en-US"/>
                        <a:t>Smith</a:t>
                      </a:r>
                    </a:p>
                  </a:txBody>
                  <a:tcPr anchor="ctr"/>
                </a:tc>
                <a:tc>
                  <a:txBody>
                    <a:bodyPr/>
                    <a:lstStyle/>
                    <a:p>
                      <a:r>
                        <a:rPr lang="en-US"/>
                        <a:t>jim@supergig.co.uk</a:t>
                      </a:r>
                    </a:p>
                  </a:txBody>
                  <a:tcPr anchor="ctr"/>
                </a:tc>
                <a:tc>
                  <a:txBody>
                    <a:bodyPr/>
                    <a:lstStyle/>
                    <a:p>
                      <a:r>
                        <a:rPr lang="en-US"/>
                        <a:t>20/10/1980</a:t>
                      </a:r>
                    </a:p>
                  </a:txBody>
                  <a:tcPr anchor="ctr"/>
                </a:tc>
                <a:tc>
                  <a:txBody>
                    <a:bodyPr/>
                    <a:lstStyle/>
                    <a:p>
                      <a:r>
                        <a:rPr lang="en-US" dirty="0"/>
                        <a:t>416 323-8888</a:t>
                      </a:r>
                    </a:p>
                  </a:txBody>
                  <a:tcPr anchor="ctr"/>
                </a:tc>
                <a:extLst>
                  <a:ext uri="{0D108BD9-81ED-4DB2-BD59-A6C34878D82A}">
                    <a16:rowId xmlns:a16="http://schemas.microsoft.com/office/drawing/2014/main" xmlns="" val="10004"/>
                  </a:ext>
                </a:extLst>
              </a:tr>
            </a:tbl>
          </a:graphicData>
        </a:graphic>
      </p:graphicFrame>
      <p:sp>
        <p:nvSpPr>
          <p:cNvPr id="5" name="Rectangle 4"/>
          <p:cNvSpPr/>
          <p:nvPr/>
        </p:nvSpPr>
        <p:spPr>
          <a:xfrm>
            <a:off x="1377398" y="3537450"/>
            <a:ext cx="7315200" cy="1200329"/>
          </a:xfrm>
          <a:prstGeom prst="rect">
            <a:avLst/>
          </a:prstGeom>
        </p:spPr>
        <p:txBody>
          <a:bodyPr wrap="square">
            <a:spAutoFit/>
          </a:bodyPr>
          <a:lstStyle/>
          <a:p>
            <a:r>
              <a:rPr lang="en-US" b="1" dirty="0"/>
              <a:t>UPDATE Customers    </a:t>
            </a:r>
          </a:p>
          <a:p>
            <a:r>
              <a:rPr lang="en-US" b="1" dirty="0"/>
              <a:t>SET Phone = '626 555-5555'</a:t>
            </a:r>
            <a:br>
              <a:rPr lang="en-US" b="1" dirty="0"/>
            </a:br>
            <a:r>
              <a:rPr lang="en-US" b="1" dirty="0"/>
              <a:t>WHERE </a:t>
            </a:r>
            <a:r>
              <a:rPr lang="en-US" b="1" dirty="0" err="1"/>
              <a:t>LastName</a:t>
            </a:r>
            <a:r>
              <a:rPr lang="en-US" b="1" dirty="0"/>
              <a:t> = 'Smith</a:t>
            </a:r>
            <a:r>
              <a:rPr lang="en-US" dirty="0"/>
              <a:t>'</a:t>
            </a:r>
            <a:br>
              <a:rPr lang="en-US" dirty="0"/>
            </a:b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05491048"/>
              </p:ext>
            </p:extLst>
          </p:nvPr>
        </p:nvGraphicFramePr>
        <p:xfrm>
          <a:off x="1513115" y="4576058"/>
          <a:ext cx="8229600" cy="1854200"/>
        </p:xfrm>
        <a:graphic>
          <a:graphicData uri="http://schemas.openxmlformats.org/drawingml/2006/table">
            <a:tbl>
              <a:tblPr firstRow="1" bandRow="1">
                <a:tableStyleId>{00A15C55-8517-42AA-B614-E9B94910E393}</a:tableStyleId>
              </a:tblPr>
              <a:tblGrid>
                <a:gridCol w="1424353">
                  <a:extLst>
                    <a:ext uri="{9D8B030D-6E8A-4147-A177-3AD203B41FA5}">
                      <a16:colId xmlns:a16="http://schemas.microsoft.com/office/drawing/2014/main" xmlns="" val="20000"/>
                    </a:ext>
                  </a:extLst>
                </a:gridCol>
                <a:gridCol w="1345223">
                  <a:extLst>
                    <a:ext uri="{9D8B030D-6E8A-4147-A177-3AD203B41FA5}">
                      <a16:colId xmlns:a16="http://schemas.microsoft.com/office/drawing/2014/main" xmlns="" val="20001"/>
                    </a:ext>
                  </a:extLst>
                </a:gridCol>
                <a:gridCol w="2611318">
                  <a:extLst>
                    <a:ext uri="{9D8B030D-6E8A-4147-A177-3AD203B41FA5}">
                      <a16:colId xmlns:a16="http://schemas.microsoft.com/office/drawing/2014/main" xmlns="" val="20002"/>
                    </a:ext>
                  </a:extLst>
                </a:gridCol>
                <a:gridCol w="1345223">
                  <a:extLst>
                    <a:ext uri="{9D8B030D-6E8A-4147-A177-3AD203B41FA5}">
                      <a16:colId xmlns:a16="http://schemas.microsoft.com/office/drawing/2014/main" xmlns="" val="20003"/>
                    </a:ext>
                  </a:extLst>
                </a:gridCol>
                <a:gridCol w="1503483">
                  <a:extLst>
                    <a:ext uri="{9D8B030D-6E8A-4147-A177-3AD203B41FA5}">
                      <a16:colId xmlns:a16="http://schemas.microsoft.com/office/drawing/2014/main" xmlns="" val="20004"/>
                    </a:ext>
                  </a:extLst>
                </a:gridCol>
              </a:tblGrid>
              <a:tr h="370840">
                <a:tc>
                  <a:txBody>
                    <a:bodyPr/>
                    <a:lstStyle/>
                    <a:p>
                      <a:r>
                        <a:rPr lang="en-US" dirty="0" err="1"/>
                        <a:t>FirstName</a:t>
                      </a:r>
                      <a:endParaRPr lang="en-US" dirty="0"/>
                    </a:p>
                  </a:txBody>
                  <a:tcPr anchor="ctr"/>
                </a:tc>
                <a:tc>
                  <a:txBody>
                    <a:bodyPr/>
                    <a:lstStyle/>
                    <a:p>
                      <a:r>
                        <a:rPr lang="en-US"/>
                        <a:t>LastName</a:t>
                      </a:r>
                    </a:p>
                  </a:txBody>
                  <a:tcPr anchor="ctr"/>
                </a:tc>
                <a:tc>
                  <a:txBody>
                    <a:bodyPr/>
                    <a:lstStyle/>
                    <a:p>
                      <a:r>
                        <a:rPr lang="en-US" dirty="0"/>
                        <a:t>Email</a:t>
                      </a:r>
                    </a:p>
                  </a:txBody>
                  <a:tcPr anchor="ctr"/>
                </a:tc>
                <a:tc>
                  <a:txBody>
                    <a:bodyPr/>
                    <a:lstStyle/>
                    <a:p>
                      <a:r>
                        <a:rPr lang="en-US"/>
                        <a:t>DOB</a:t>
                      </a:r>
                    </a:p>
                  </a:txBody>
                  <a:tcPr anchor="ctr"/>
                </a:tc>
                <a:tc>
                  <a:txBody>
                    <a:bodyPr/>
                    <a:lstStyle/>
                    <a:p>
                      <a:r>
                        <a:rPr lang="en-US"/>
                        <a:t>Phone</a:t>
                      </a:r>
                    </a:p>
                  </a:txBody>
                  <a:tcPr anchor="ctr"/>
                </a:tc>
                <a:extLst>
                  <a:ext uri="{0D108BD9-81ED-4DB2-BD59-A6C34878D82A}">
                    <a16:rowId xmlns:a16="http://schemas.microsoft.com/office/drawing/2014/main" xmlns="" val="10000"/>
                  </a:ext>
                </a:extLst>
              </a:tr>
              <a:tr h="370840">
                <a:tc>
                  <a:txBody>
                    <a:bodyPr/>
                    <a:lstStyle/>
                    <a:p>
                      <a:r>
                        <a:rPr lang="en-US"/>
                        <a:t>John</a:t>
                      </a:r>
                    </a:p>
                  </a:txBody>
                  <a:tcPr anchor="ctr"/>
                </a:tc>
                <a:tc>
                  <a:txBody>
                    <a:bodyPr/>
                    <a:lstStyle/>
                    <a:p>
                      <a:r>
                        <a:rPr lang="en-US"/>
                        <a:t>Smith</a:t>
                      </a:r>
                    </a:p>
                  </a:txBody>
                  <a:tcPr anchor="ctr"/>
                </a:tc>
                <a:tc>
                  <a:txBody>
                    <a:bodyPr/>
                    <a:lstStyle/>
                    <a:p>
                      <a:r>
                        <a:rPr lang="en-US" dirty="0"/>
                        <a:t>John.Smith@yahoo.com</a:t>
                      </a:r>
                    </a:p>
                  </a:txBody>
                  <a:tcPr anchor="ctr"/>
                </a:tc>
                <a:tc>
                  <a:txBody>
                    <a:bodyPr/>
                    <a:lstStyle/>
                    <a:p>
                      <a:r>
                        <a:rPr lang="en-US" dirty="0"/>
                        <a:t>2/4/1968</a:t>
                      </a:r>
                    </a:p>
                  </a:txBody>
                  <a:tcPr anchor="ctr"/>
                </a:tc>
                <a:tc>
                  <a:txBody>
                    <a:bodyPr/>
                    <a:lstStyle/>
                    <a:p>
                      <a:r>
                        <a:rPr lang="en-US" dirty="0"/>
                        <a:t>626 555-5555</a:t>
                      </a:r>
                    </a:p>
                  </a:txBody>
                  <a:tcPr anchor="ctr"/>
                </a:tc>
                <a:extLst>
                  <a:ext uri="{0D108BD9-81ED-4DB2-BD59-A6C34878D82A}">
                    <a16:rowId xmlns:a16="http://schemas.microsoft.com/office/drawing/2014/main" xmlns="" val="10001"/>
                  </a:ext>
                </a:extLst>
              </a:tr>
              <a:tr h="370840">
                <a:tc>
                  <a:txBody>
                    <a:bodyPr/>
                    <a:lstStyle/>
                    <a:p>
                      <a:r>
                        <a:rPr lang="en-US" dirty="0"/>
                        <a:t>Steven</a:t>
                      </a:r>
                    </a:p>
                  </a:txBody>
                  <a:tcPr anchor="ctr"/>
                </a:tc>
                <a:tc>
                  <a:txBody>
                    <a:bodyPr/>
                    <a:lstStyle/>
                    <a:p>
                      <a:r>
                        <a:rPr lang="en-US"/>
                        <a:t>Goldfish</a:t>
                      </a:r>
                    </a:p>
                  </a:txBody>
                  <a:tcPr anchor="ctr"/>
                </a:tc>
                <a:tc>
                  <a:txBody>
                    <a:bodyPr/>
                    <a:lstStyle/>
                    <a:p>
                      <a:r>
                        <a:rPr lang="en-US"/>
                        <a:t>goldfish@fishhere.net</a:t>
                      </a:r>
                    </a:p>
                  </a:txBody>
                  <a:tcPr anchor="ctr"/>
                </a:tc>
                <a:tc>
                  <a:txBody>
                    <a:bodyPr/>
                    <a:lstStyle/>
                    <a:p>
                      <a:r>
                        <a:rPr lang="en-US"/>
                        <a:t>4/4/1974</a:t>
                      </a:r>
                    </a:p>
                  </a:txBody>
                  <a:tcPr anchor="ctr"/>
                </a:tc>
                <a:tc>
                  <a:txBody>
                    <a:bodyPr/>
                    <a:lstStyle/>
                    <a:p>
                      <a:r>
                        <a:rPr lang="en-US"/>
                        <a:t>323 455-4545</a:t>
                      </a:r>
                    </a:p>
                  </a:txBody>
                  <a:tcPr anchor="ctr"/>
                </a:tc>
                <a:extLst>
                  <a:ext uri="{0D108BD9-81ED-4DB2-BD59-A6C34878D82A}">
                    <a16:rowId xmlns:a16="http://schemas.microsoft.com/office/drawing/2014/main" xmlns="" val="10002"/>
                  </a:ext>
                </a:extLst>
              </a:tr>
              <a:tr h="370840">
                <a:tc>
                  <a:txBody>
                    <a:bodyPr/>
                    <a:lstStyle/>
                    <a:p>
                      <a:r>
                        <a:rPr lang="en-US"/>
                        <a:t>Paula</a:t>
                      </a:r>
                    </a:p>
                  </a:txBody>
                  <a:tcPr anchor="ctr"/>
                </a:tc>
                <a:tc>
                  <a:txBody>
                    <a:bodyPr/>
                    <a:lstStyle/>
                    <a:p>
                      <a:r>
                        <a:rPr lang="en-US"/>
                        <a:t>Brown</a:t>
                      </a:r>
                    </a:p>
                  </a:txBody>
                  <a:tcPr anchor="ctr"/>
                </a:tc>
                <a:tc>
                  <a:txBody>
                    <a:bodyPr/>
                    <a:lstStyle/>
                    <a:p>
                      <a:r>
                        <a:rPr lang="en-US" dirty="0"/>
                        <a:t>pb@herowndomain.org</a:t>
                      </a:r>
                    </a:p>
                  </a:txBody>
                  <a:tcPr anchor="ctr"/>
                </a:tc>
                <a:tc>
                  <a:txBody>
                    <a:bodyPr/>
                    <a:lstStyle/>
                    <a:p>
                      <a:r>
                        <a:rPr lang="en-US" dirty="0"/>
                        <a:t>5/24/1978</a:t>
                      </a:r>
                    </a:p>
                  </a:txBody>
                  <a:tcPr anchor="ctr"/>
                </a:tc>
                <a:tc>
                  <a:txBody>
                    <a:bodyPr/>
                    <a:lstStyle/>
                    <a:p>
                      <a:r>
                        <a:rPr lang="en-US"/>
                        <a:t>416 323-3232</a:t>
                      </a:r>
                    </a:p>
                  </a:txBody>
                  <a:tcPr anchor="ctr"/>
                </a:tc>
                <a:extLst>
                  <a:ext uri="{0D108BD9-81ED-4DB2-BD59-A6C34878D82A}">
                    <a16:rowId xmlns:a16="http://schemas.microsoft.com/office/drawing/2014/main" xmlns="" val="10003"/>
                  </a:ext>
                </a:extLst>
              </a:tr>
              <a:tr h="370840">
                <a:tc>
                  <a:txBody>
                    <a:bodyPr/>
                    <a:lstStyle/>
                    <a:p>
                      <a:r>
                        <a:rPr lang="en-US"/>
                        <a:t>James</a:t>
                      </a:r>
                    </a:p>
                  </a:txBody>
                  <a:tcPr anchor="ctr"/>
                </a:tc>
                <a:tc>
                  <a:txBody>
                    <a:bodyPr/>
                    <a:lstStyle/>
                    <a:p>
                      <a:r>
                        <a:rPr lang="en-US" dirty="0"/>
                        <a:t>Smith</a:t>
                      </a:r>
                    </a:p>
                  </a:txBody>
                  <a:tcPr anchor="ctr"/>
                </a:tc>
                <a:tc>
                  <a:txBody>
                    <a:bodyPr/>
                    <a:lstStyle/>
                    <a:p>
                      <a:r>
                        <a:rPr lang="en-US"/>
                        <a:t>jim@supergig.co.uk</a:t>
                      </a:r>
                    </a:p>
                  </a:txBody>
                  <a:tcPr anchor="ctr"/>
                </a:tc>
                <a:tc>
                  <a:txBody>
                    <a:bodyPr/>
                    <a:lstStyle/>
                    <a:p>
                      <a:r>
                        <a:rPr lang="en-US"/>
                        <a:t>20/10/1980</a:t>
                      </a:r>
                    </a:p>
                  </a:txBody>
                  <a:tcPr anchor="ctr"/>
                </a:tc>
                <a:tc>
                  <a:txBody>
                    <a:bodyPr/>
                    <a:lstStyle/>
                    <a:p>
                      <a:r>
                        <a:rPr lang="en-US" dirty="0"/>
                        <a:t>626 555-5555</a:t>
                      </a:r>
                    </a:p>
                  </a:txBody>
                  <a:tcPr anchor="ctr"/>
                </a:tc>
                <a:extLst>
                  <a:ext uri="{0D108BD9-81ED-4DB2-BD59-A6C34878D82A}">
                    <a16:rowId xmlns:a16="http://schemas.microsoft.com/office/drawing/2014/main" xmlns="" val="10004"/>
                  </a:ext>
                </a:extLst>
              </a:tr>
            </a:tbl>
          </a:graphicData>
        </a:graphic>
      </p:graphicFrame>
      <p:sp>
        <p:nvSpPr>
          <p:cNvPr id="7" name="TextBox 6"/>
          <p:cNvSpPr txBox="1"/>
          <p:nvPr/>
        </p:nvSpPr>
        <p:spPr>
          <a:xfrm>
            <a:off x="990600" y="228600"/>
            <a:ext cx="2558521" cy="461665"/>
          </a:xfrm>
          <a:prstGeom prst="rect">
            <a:avLst/>
          </a:prstGeom>
          <a:noFill/>
        </p:spPr>
        <p:txBody>
          <a:bodyPr wrap="none" rtlCol="0">
            <a:spAutoFit/>
          </a:bodyPr>
          <a:lstStyle/>
          <a:p>
            <a:r>
              <a:rPr lang="en-US" sz="2400" b="1" dirty="0"/>
              <a:t>CUSTOMER TABLE:</a:t>
            </a:r>
          </a:p>
        </p:txBody>
      </p:sp>
    </p:spTree>
    <p:extLst>
      <p:ext uri="{BB962C8B-B14F-4D97-AF65-F5344CB8AC3E}">
        <p14:creationId xmlns:p14="http://schemas.microsoft.com/office/powerpoint/2010/main" val="38564325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BUILTIN JSON FUNCTION IN SQL</a:t>
            </a:r>
            <a:endParaRPr lang="en-US" b="1" dirty="0"/>
          </a:p>
        </p:txBody>
      </p:sp>
      <p:sp>
        <p:nvSpPr>
          <p:cNvPr id="4" name="Rectangle 3"/>
          <p:cNvSpPr/>
          <p:nvPr/>
        </p:nvSpPr>
        <p:spPr>
          <a:xfrm>
            <a:off x="657223" y="2394479"/>
            <a:ext cx="10772775" cy="2585323"/>
          </a:xfrm>
          <a:prstGeom prst="rect">
            <a:avLst/>
          </a:prstGeom>
        </p:spPr>
        <p:txBody>
          <a:bodyPr wrap="square">
            <a:spAutoFit/>
          </a:bodyPr>
          <a:lstStyle/>
          <a:p>
            <a:r>
              <a:rPr lang="en-US" dirty="0">
                <a:solidFill>
                  <a:srgbClr val="212121"/>
                </a:solidFill>
                <a:latin typeface="open sans"/>
              </a:rPr>
              <a:t>The following in-built functions are introduced in SQL Server 2016 to support JSON</a:t>
            </a:r>
            <a:r>
              <a:rPr lang="en-US" dirty="0" smtClean="0">
                <a:solidFill>
                  <a:srgbClr val="212121"/>
                </a:solidFill>
                <a:latin typeface="open sans"/>
              </a:rPr>
              <a:t>.</a:t>
            </a:r>
          </a:p>
          <a:p>
            <a:endParaRPr lang="en-US" dirty="0">
              <a:solidFill>
                <a:srgbClr val="212121"/>
              </a:solidFill>
              <a:latin typeface="open sans"/>
            </a:endParaRPr>
          </a:p>
          <a:p>
            <a:endParaRPr lang="en-US" dirty="0">
              <a:solidFill>
                <a:srgbClr val="212121"/>
              </a:solidFill>
              <a:latin typeface="open sans"/>
            </a:endParaRPr>
          </a:p>
          <a:p>
            <a:pPr>
              <a:buFont typeface="Arial" panose="020B0604020202020204" pitchFamily="34" charset="0"/>
              <a:buChar char="•"/>
            </a:pPr>
            <a:r>
              <a:rPr lang="en-US" dirty="0">
                <a:solidFill>
                  <a:srgbClr val="212121"/>
                </a:solidFill>
                <a:latin typeface="open sans"/>
              </a:rPr>
              <a:t>ISJSON</a:t>
            </a:r>
          </a:p>
          <a:p>
            <a:pPr>
              <a:buFont typeface="Arial" panose="020B0604020202020204" pitchFamily="34" charset="0"/>
              <a:buChar char="•"/>
            </a:pPr>
            <a:r>
              <a:rPr lang="en-US" dirty="0">
                <a:solidFill>
                  <a:srgbClr val="212121"/>
                </a:solidFill>
                <a:latin typeface="open sans"/>
              </a:rPr>
              <a:t>JSON_VALUE</a:t>
            </a:r>
          </a:p>
          <a:p>
            <a:pPr>
              <a:buFont typeface="Arial" panose="020B0604020202020204" pitchFamily="34" charset="0"/>
              <a:buChar char="•"/>
            </a:pPr>
            <a:r>
              <a:rPr lang="en-US" dirty="0">
                <a:solidFill>
                  <a:srgbClr val="212121"/>
                </a:solidFill>
                <a:latin typeface="open sans"/>
              </a:rPr>
              <a:t>JSON_QUERY</a:t>
            </a:r>
          </a:p>
          <a:p>
            <a:pPr>
              <a:buFont typeface="Arial" panose="020B0604020202020204" pitchFamily="34" charset="0"/>
              <a:buChar char="•"/>
            </a:pPr>
            <a:r>
              <a:rPr lang="en-US" dirty="0">
                <a:solidFill>
                  <a:srgbClr val="212121"/>
                </a:solidFill>
                <a:latin typeface="open sans"/>
              </a:rPr>
              <a:t>JSON_MODIFY</a:t>
            </a:r>
          </a:p>
          <a:p>
            <a:pPr>
              <a:buFont typeface="Arial" panose="020B0604020202020204" pitchFamily="34" charset="0"/>
              <a:buChar char="•"/>
            </a:pPr>
            <a:r>
              <a:rPr lang="en-US" dirty="0">
                <a:solidFill>
                  <a:srgbClr val="212121"/>
                </a:solidFill>
                <a:latin typeface="open sans"/>
              </a:rPr>
              <a:t>OPENJSON</a:t>
            </a:r>
          </a:p>
          <a:p>
            <a:pPr>
              <a:buFont typeface="Arial" panose="020B0604020202020204" pitchFamily="34" charset="0"/>
              <a:buChar char="•"/>
            </a:pPr>
            <a:r>
              <a:rPr lang="en-US" dirty="0">
                <a:solidFill>
                  <a:srgbClr val="212121"/>
                </a:solidFill>
                <a:latin typeface="open sans"/>
              </a:rPr>
              <a:t>FOR JSON</a:t>
            </a:r>
            <a:endParaRPr lang="en-US" b="0" i="0" dirty="0">
              <a:solidFill>
                <a:srgbClr val="212121"/>
              </a:solidFill>
              <a:effectLst/>
              <a:latin typeface="open sans"/>
            </a:endParaRPr>
          </a:p>
        </p:txBody>
      </p:sp>
    </p:spTree>
    <p:extLst>
      <p:ext uri="{BB962C8B-B14F-4D97-AF65-F5344CB8AC3E}">
        <p14:creationId xmlns:p14="http://schemas.microsoft.com/office/powerpoint/2010/main" val="8664879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2299" y="1182973"/>
            <a:ext cx="8267700" cy="4257675"/>
          </a:xfrm>
          <a:prstGeom prst="rect">
            <a:avLst/>
          </a:prstGeom>
        </p:spPr>
      </p:pic>
    </p:spTree>
    <p:extLst>
      <p:ext uri="{BB962C8B-B14F-4D97-AF65-F5344CB8AC3E}">
        <p14:creationId xmlns:p14="http://schemas.microsoft.com/office/powerpoint/2010/main" val="9114688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b="1" dirty="0" err="1">
                <a:solidFill>
                  <a:srgbClr val="FF0000"/>
                </a:solidFill>
              </a:rPr>
              <a:t>isJSON</a:t>
            </a:r>
            <a:r>
              <a:rPr lang="en-US" sz="6000" b="1" dirty="0">
                <a:solidFill>
                  <a:srgbClr val="FF0000"/>
                </a:solidFill>
              </a:rPr>
              <a:t> </a:t>
            </a:r>
            <a:r>
              <a:rPr lang="en-US" b="1" dirty="0"/>
              <a:t>Validates a JSON</a:t>
            </a:r>
            <a:endParaRPr lang="en-US" dirty="0"/>
          </a:p>
        </p:txBody>
      </p:sp>
      <p:sp>
        <p:nvSpPr>
          <p:cNvPr id="4" name="Rectangle 3"/>
          <p:cNvSpPr/>
          <p:nvPr/>
        </p:nvSpPr>
        <p:spPr>
          <a:xfrm>
            <a:off x="791909" y="2685324"/>
            <a:ext cx="10565451" cy="646331"/>
          </a:xfrm>
          <a:prstGeom prst="rect">
            <a:avLst/>
          </a:prstGeom>
        </p:spPr>
        <p:txBody>
          <a:bodyPr wrap="square">
            <a:spAutoFit/>
          </a:bodyPr>
          <a:lstStyle/>
          <a:p>
            <a:r>
              <a:rPr lang="en-US" dirty="0">
                <a:solidFill>
                  <a:srgbClr val="444444"/>
                </a:solidFill>
                <a:latin typeface="Open Sans"/>
              </a:rPr>
              <a:t>Can be used in a check constraint validating a column which is supposed to insert JSON </a:t>
            </a:r>
            <a:r>
              <a:rPr lang="en-US" dirty="0" err="1">
                <a:solidFill>
                  <a:srgbClr val="444444"/>
                </a:solidFill>
                <a:latin typeface="Open Sans"/>
              </a:rPr>
              <a:t>data.No</a:t>
            </a:r>
            <a:r>
              <a:rPr lang="en-US" dirty="0">
                <a:solidFill>
                  <a:srgbClr val="444444"/>
                </a:solidFill>
                <a:latin typeface="Open Sans"/>
              </a:rPr>
              <a:t> Native </a:t>
            </a:r>
            <a:r>
              <a:rPr lang="en-US" dirty="0" err="1">
                <a:solidFill>
                  <a:srgbClr val="444444"/>
                </a:solidFill>
                <a:latin typeface="Open Sans"/>
              </a:rPr>
              <a:t>datatype</a:t>
            </a:r>
            <a:r>
              <a:rPr lang="en-US" dirty="0">
                <a:solidFill>
                  <a:srgbClr val="444444"/>
                </a:solidFill>
                <a:latin typeface="Open Sans"/>
              </a:rPr>
              <a:t> for JSON, so this is important.</a:t>
            </a:r>
            <a:endParaRPr lang="en-US" dirty="0"/>
          </a:p>
        </p:txBody>
      </p:sp>
    </p:spTree>
    <p:extLst>
      <p:ext uri="{BB962C8B-B14F-4D97-AF65-F5344CB8AC3E}">
        <p14:creationId xmlns:p14="http://schemas.microsoft.com/office/powerpoint/2010/main" val="31051007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b="1" dirty="0">
                <a:solidFill>
                  <a:srgbClr val="FF0000"/>
                </a:solidFill>
              </a:rPr>
              <a:t>JSON_VALUE</a:t>
            </a:r>
            <a:r>
              <a:rPr lang="en-US" b="1" dirty="0"/>
              <a:t> (</a:t>
            </a:r>
            <a:r>
              <a:rPr lang="en-US" b="1" dirty="0" err="1"/>
              <a:t>json</a:t>
            </a:r>
            <a:r>
              <a:rPr lang="en-US" b="1" dirty="0"/>
              <a:t> string, path)</a:t>
            </a:r>
            <a:br>
              <a:rPr lang="en-US" b="1" dirty="0"/>
            </a:br>
            <a:endParaRPr lang="en-US" b="1" dirty="0"/>
          </a:p>
        </p:txBody>
      </p:sp>
      <p:sp>
        <p:nvSpPr>
          <p:cNvPr id="4" name="Rectangle 3"/>
          <p:cNvSpPr/>
          <p:nvPr/>
        </p:nvSpPr>
        <p:spPr>
          <a:xfrm>
            <a:off x="657223" y="2409805"/>
            <a:ext cx="10772775" cy="2031325"/>
          </a:xfrm>
          <a:prstGeom prst="rect">
            <a:avLst/>
          </a:prstGeom>
        </p:spPr>
        <p:txBody>
          <a:bodyPr wrap="square">
            <a:spAutoFit/>
          </a:bodyPr>
          <a:lstStyle/>
          <a:p>
            <a:r>
              <a:rPr lang="en-US" dirty="0">
                <a:solidFill>
                  <a:srgbClr val="212121"/>
                </a:solidFill>
                <a:latin typeface="open sans"/>
              </a:rPr>
              <a:t>It returns a scalar value from a JSON string. It parses JSON string and extracts scalar value from JSON string by specific path. There is some specific format for providing the path. For </a:t>
            </a:r>
            <a:r>
              <a:rPr lang="en-US" dirty="0" smtClean="0">
                <a:solidFill>
                  <a:srgbClr val="212121"/>
                </a:solidFill>
                <a:latin typeface="open sans"/>
              </a:rPr>
              <a:t>example</a:t>
            </a:r>
          </a:p>
          <a:p>
            <a:pPr lvl="1"/>
            <a:endParaRPr lang="en-US" dirty="0">
              <a:solidFill>
                <a:srgbClr val="212121"/>
              </a:solidFill>
              <a:latin typeface="open sans"/>
            </a:endParaRPr>
          </a:p>
          <a:p>
            <a:pPr lvl="1">
              <a:buFont typeface="Arial" panose="020B0604020202020204" pitchFamily="34" charset="0"/>
              <a:buChar char="•"/>
            </a:pPr>
            <a:r>
              <a:rPr lang="en-US" dirty="0">
                <a:solidFill>
                  <a:srgbClr val="212121"/>
                </a:solidFill>
                <a:latin typeface="open sans"/>
              </a:rPr>
              <a:t>'$' - reference entire JSON object</a:t>
            </a:r>
          </a:p>
          <a:p>
            <a:pPr lvl="1">
              <a:buFont typeface="Arial" panose="020B0604020202020204" pitchFamily="34" charset="0"/>
              <a:buChar char="•"/>
            </a:pPr>
            <a:r>
              <a:rPr lang="en-US" dirty="0">
                <a:solidFill>
                  <a:srgbClr val="212121"/>
                </a:solidFill>
                <a:latin typeface="open sans"/>
              </a:rPr>
              <a:t>'$.Property1' - reference property1 in JSON object</a:t>
            </a:r>
          </a:p>
          <a:p>
            <a:pPr lvl="1">
              <a:buFont typeface="Arial" panose="020B0604020202020204" pitchFamily="34" charset="0"/>
              <a:buChar char="•"/>
            </a:pPr>
            <a:r>
              <a:rPr lang="en-US" dirty="0">
                <a:solidFill>
                  <a:srgbClr val="212121"/>
                </a:solidFill>
                <a:latin typeface="open sans"/>
              </a:rPr>
              <a:t>'$[2]' - reference 2nd element in JSON array</a:t>
            </a:r>
          </a:p>
          <a:p>
            <a:pPr lvl="1">
              <a:buFont typeface="Arial" panose="020B0604020202020204" pitchFamily="34" charset="0"/>
              <a:buChar char="•"/>
            </a:pPr>
            <a:r>
              <a:rPr lang="en-US" dirty="0">
                <a:solidFill>
                  <a:srgbClr val="212121"/>
                </a:solidFill>
                <a:latin typeface="open sans"/>
              </a:rPr>
              <a:t>'$.Property1.property2[4].property3' - reference nested property in JSON object</a:t>
            </a:r>
            <a:endParaRPr lang="en-US" b="0" i="0" dirty="0">
              <a:solidFill>
                <a:srgbClr val="212121"/>
              </a:solidFill>
              <a:effectLst/>
              <a:latin typeface="open sans"/>
            </a:endParaRPr>
          </a:p>
        </p:txBody>
      </p:sp>
    </p:spTree>
    <p:extLst>
      <p:ext uri="{BB962C8B-B14F-4D97-AF65-F5344CB8AC3E}">
        <p14:creationId xmlns:p14="http://schemas.microsoft.com/office/powerpoint/2010/main" val="7536854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JSON_QUERY</a:t>
            </a:r>
            <a:r>
              <a:rPr lang="en-US" b="1" dirty="0"/>
              <a:t>(</a:t>
            </a:r>
            <a:r>
              <a:rPr lang="en-US" b="1" dirty="0" err="1"/>
              <a:t>json</a:t>
            </a:r>
            <a:r>
              <a:rPr lang="en-US" b="1" dirty="0"/>
              <a:t> string, path)</a:t>
            </a:r>
            <a:br>
              <a:rPr lang="en-US" b="1" dirty="0"/>
            </a:br>
            <a:endParaRPr lang="en-US" b="1" dirty="0"/>
          </a:p>
        </p:txBody>
      </p:sp>
      <p:sp>
        <p:nvSpPr>
          <p:cNvPr id="4" name="Rectangle 3"/>
          <p:cNvSpPr/>
          <p:nvPr/>
        </p:nvSpPr>
        <p:spPr>
          <a:xfrm>
            <a:off x="1016147" y="2139435"/>
            <a:ext cx="9674641" cy="369332"/>
          </a:xfrm>
          <a:prstGeom prst="rect">
            <a:avLst/>
          </a:prstGeom>
        </p:spPr>
        <p:txBody>
          <a:bodyPr wrap="square">
            <a:spAutoFit/>
          </a:bodyPr>
          <a:lstStyle/>
          <a:p>
            <a:r>
              <a:rPr lang="en-US" dirty="0">
                <a:solidFill>
                  <a:srgbClr val="444444"/>
                </a:solidFill>
                <a:latin typeface="Open Sans"/>
              </a:rPr>
              <a:t>Returns an object or array value from a JSON object.</a:t>
            </a:r>
            <a:endParaRPr lang="en-US" dirty="0"/>
          </a:p>
        </p:txBody>
      </p:sp>
      <p:sp>
        <p:nvSpPr>
          <p:cNvPr id="5" name="Rectangle 4"/>
          <p:cNvSpPr/>
          <p:nvPr/>
        </p:nvSpPr>
        <p:spPr>
          <a:xfrm>
            <a:off x="1082466" y="2874303"/>
            <a:ext cx="9907425" cy="646331"/>
          </a:xfrm>
          <a:prstGeom prst="rect">
            <a:avLst/>
          </a:prstGeom>
        </p:spPr>
        <p:txBody>
          <a:bodyPr wrap="square">
            <a:spAutoFit/>
          </a:bodyPr>
          <a:lstStyle/>
          <a:p>
            <a:r>
              <a:rPr lang="en-US" b="1" dirty="0">
                <a:solidFill>
                  <a:srgbClr val="212121"/>
                </a:solidFill>
                <a:latin typeface="open sans"/>
              </a:rPr>
              <a:t>example, </a:t>
            </a:r>
            <a:r>
              <a:rPr lang="en-US" dirty="0">
                <a:solidFill>
                  <a:srgbClr val="212121"/>
                </a:solidFill>
                <a:latin typeface="open sans"/>
              </a:rPr>
              <a:t>I have extracted "Addresses" data from JSON object and first element of "Addresses" data from JSON object.</a:t>
            </a:r>
            <a:endParaRPr lang="en-US" dirty="0"/>
          </a:p>
        </p:txBody>
      </p:sp>
    </p:spTree>
    <p:extLst>
      <p:ext uri="{BB962C8B-B14F-4D97-AF65-F5344CB8AC3E}">
        <p14:creationId xmlns:p14="http://schemas.microsoft.com/office/powerpoint/2010/main" val="8893948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JSON_MODIFY</a:t>
            </a:r>
            <a:r>
              <a:rPr lang="en-US" b="1" dirty="0"/>
              <a:t> (</a:t>
            </a:r>
            <a:r>
              <a:rPr lang="en-US" b="1" dirty="0" err="1"/>
              <a:t>json</a:t>
            </a:r>
            <a:r>
              <a:rPr lang="en-US" b="1" dirty="0"/>
              <a:t> string, path, new value)</a:t>
            </a:r>
            <a:br>
              <a:rPr lang="en-US" b="1" dirty="0"/>
            </a:br>
            <a:endParaRPr lang="en-US" b="1" dirty="0"/>
          </a:p>
        </p:txBody>
      </p:sp>
      <p:sp>
        <p:nvSpPr>
          <p:cNvPr id="4" name="Rectangle 3"/>
          <p:cNvSpPr/>
          <p:nvPr/>
        </p:nvSpPr>
        <p:spPr>
          <a:xfrm>
            <a:off x="657223" y="2551837"/>
            <a:ext cx="10700137" cy="1200329"/>
          </a:xfrm>
          <a:prstGeom prst="rect">
            <a:avLst/>
          </a:prstGeom>
        </p:spPr>
        <p:txBody>
          <a:bodyPr wrap="square">
            <a:spAutoFit/>
          </a:bodyPr>
          <a:lstStyle/>
          <a:p>
            <a:r>
              <a:rPr lang="en-US" dirty="0">
                <a:solidFill>
                  <a:srgbClr val="212121"/>
                </a:solidFill>
                <a:latin typeface="open sans"/>
              </a:rPr>
              <a:t>We can do either insert, update, delete or append a value to the JSON string using this function. It takes three parameters, first parameter is JSON string, second parameter is path on which value needs to change and the third parameter is the value that needs to update. This function returns updated JSON string in NVARCHAR type.</a:t>
            </a:r>
            <a:endParaRPr lang="en-US" dirty="0"/>
          </a:p>
        </p:txBody>
      </p:sp>
    </p:spTree>
    <p:extLst>
      <p:ext uri="{BB962C8B-B14F-4D97-AF65-F5344CB8AC3E}">
        <p14:creationId xmlns:p14="http://schemas.microsoft.com/office/powerpoint/2010/main" val="2341273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210733"/>
            <a:ext cx="10772775" cy="946998"/>
          </a:xfrm>
        </p:spPr>
        <p:txBody>
          <a:bodyPr>
            <a:normAutofit fontScale="90000"/>
          </a:bodyPr>
          <a:lstStyle/>
          <a:p>
            <a:pPr algn="ctr"/>
            <a:r>
              <a:rPr lang="en-US" b="1" dirty="0">
                <a:solidFill>
                  <a:srgbClr val="FF0000"/>
                </a:solidFill>
              </a:rPr>
              <a:t>OPENJSON</a:t>
            </a:r>
            <a:r>
              <a:rPr lang="en-US" dirty="0"/>
              <a:t/>
            </a:r>
            <a:br>
              <a:rPr lang="en-US" dirty="0"/>
            </a:br>
            <a:endParaRPr lang="en-US" dirty="0"/>
          </a:p>
        </p:txBody>
      </p:sp>
      <p:sp>
        <p:nvSpPr>
          <p:cNvPr id="4" name="Rectangle 3"/>
          <p:cNvSpPr/>
          <p:nvPr/>
        </p:nvSpPr>
        <p:spPr>
          <a:xfrm>
            <a:off x="922867" y="2690336"/>
            <a:ext cx="10507131" cy="923330"/>
          </a:xfrm>
          <a:prstGeom prst="rect">
            <a:avLst/>
          </a:prstGeom>
        </p:spPr>
        <p:txBody>
          <a:bodyPr wrap="square">
            <a:spAutoFit/>
          </a:bodyPr>
          <a:lstStyle/>
          <a:p>
            <a:r>
              <a:rPr lang="en-US" dirty="0">
                <a:solidFill>
                  <a:srgbClr val="212121"/>
                </a:solidFill>
                <a:latin typeface="open sans"/>
              </a:rPr>
              <a:t>It is a table value function that will generate relational table with its contents from the JSON string. It will iterate through JSON object elements, arrays and generate a row for each elements. We can generate table either without a pre-defined schema or with a well-defined schema.</a:t>
            </a:r>
            <a:endParaRPr lang="en-US" dirty="0"/>
          </a:p>
        </p:txBody>
      </p:sp>
    </p:spTree>
    <p:extLst>
      <p:ext uri="{BB962C8B-B14F-4D97-AF65-F5344CB8AC3E}">
        <p14:creationId xmlns:p14="http://schemas.microsoft.com/office/powerpoint/2010/main" val="9440647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3800" y="829733"/>
            <a:ext cx="10143067" cy="4792133"/>
          </a:xfrm>
          <a:prstGeom prst="rect">
            <a:avLst/>
          </a:prstGeom>
        </p:spPr>
      </p:pic>
    </p:spTree>
    <p:extLst>
      <p:ext uri="{BB962C8B-B14F-4D97-AF65-F5344CB8AC3E}">
        <p14:creationId xmlns:p14="http://schemas.microsoft.com/office/powerpoint/2010/main" val="103760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INTRODUCTION TO SQL</a:t>
            </a:r>
          </a:p>
        </p:txBody>
      </p:sp>
      <p:sp>
        <p:nvSpPr>
          <p:cNvPr id="3" name="Content Placeholder 2"/>
          <p:cNvSpPr>
            <a:spLocks noGrp="1"/>
          </p:cNvSpPr>
          <p:nvPr>
            <p:ph idx="1"/>
          </p:nvPr>
        </p:nvSpPr>
        <p:spPr/>
        <p:txBody>
          <a:bodyPr>
            <a:normAutofit/>
          </a:bodyPr>
          <a:lstStyle/>
          <a:p>
            <a:r>
              <a:rPr lang="en-US" dirty="0"/>
              <a:t>SQL is Structured Query Language, which is a computer language for storing, manipulating and retrieving data stored in a relational database.</a:t>
            </a:r>
          </a:p>
          <a:p>
            <a:r>
              <a:rPr lang="en-US" dirty="0"/>
              <a:t>SQL is the standard language for Relational Database System. All the Relational Database Management Systems (RDMS) like MySQL, MS Access, Oracle, Sybase, Informix, </a:t>
            </a:r>
            <a:r>
              <a:rPr lang="en-US" dirty="0" err="1"/>
              <a:t>Postgres</a:t>
            </a:r>
            <a:r>
              <a:rPr lang="en-US" dirty="0"/>
              <a:t> and SQL Server use SQL as their standard database language.</a:t>
            </a:r>
          </a:p>
        </p:txBody>
      </p:sp>
    </p:spTree>
    <p:extLst>
      <p:ext uri="{BB962C8B-B14F-4D97-AF65-F5344CB8AC3E}">
        <p14:creationId xmlns:p14="http://schemas.microsoft.com/office/powerpoint/2010/main" val="1419178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a:t>
            </a:r>
          </a:p>
        </p:txBody>
      </p:sp>
      <p:sp>
        <p:nvSpPr>
          <p:cNvPr id="3" name="Content Placeholder 2"/>
          <p:cNvSpPr>
            <a:spLocks noGrp="1"/>
          </p:cNvSpPr>
          <p:nvPr>
            <p:ph idx="1"/>
          </p:nvPr>
        </p:nvSpPr>
        <p:spPr/>
        <p:txBody>
          <a:bodyPr/>
          <a:lstStyle/>
          <a:p>
            <a:r>
              <a:rPr lang="en-US" dirty="0"/>
              <a:t>If we don’t specify a WHERE clause in the SQL expression above, all customers' PHONE  will be updated to ‘</a:t>
            </a:r>
            <a:r>
              <a:rPr lang="en-US" b="1" dirty="0"/>
              <a:t>'626 555-5555 </a:t>
            </a:r>
            <a:r>
              <a:rPr lang="en-US" dirty="0"/>
              <a:t>', so be careful with the </a:t>
            </a:r>
            <a:r>
              <a:rPr lang="en-US" b="1" dirty="0"/>
              <a:t>SQL UPDATE</a:t>
            </a:r>
            <a:r>
              <a:rPr lang="en-US" dirty="0"/>
              <a:t> command usage. </a:t>
            </a:r>
          </a:p>
          <a:p>
            <a:endParaRPr lang="en-US" dirty="0"/>
          </a:p>
        </p:txBody>
      </p:sp>
    </p:spTree>
    <p:extLst>
      <p:ext uri="{BB962C8B-B14F-4D97-AF65-F5344CB8AC3E}">
        <p14:creationId xmlns:p14="http://schemas.microsoft.com/office/powerpoint/2010/main" val="1161808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Delete statement:</a:t>
            </a:r>
          </a:p>
        </p:txBody>
      </p:sp>
      <p:sp>
        <p:nvSpPr>
          <p:cNvPr id="3" name="Content Placeholder 2"/>
          <p:cNvSpPr>
            <a:spLocks noGrp="1"/>
          </p:cNvSpPr>
          <p:nvPr>
            <p:ph idx="1"/>
          </p:nvPr>
        </p:nvSpPr>
        <p:spPr/>
        <p:txBody>
          <a:bodyPr/>
          <a:lstStyle/>
          <a:p>
            <a:r>
              <a:rPr lang="en-US" dirty="0" err="1"/>
              <a:t>SQl</a:t>
            </a:r>
            <a:r>
              <a:rPr lang="en-US" dirty="0"/>
              <a:t> DELETE command is used to remove data from a database.</a:t>
            </a:r>
          </a:p>
          <a:p>
            <a:r>
              <a:rPr lang="en-US" dirty="0"/>
              <a:t>The </a:t>
            </a:r>
            <a:r>
              <a:rPr lang="en-US" b="1" dirty="0"/>
              <a:t>SQL DELETE</a:t>
            </a:r>
            <a:r>
              <a:rPr lang="en-US" dirty="0"/>
              <a:t> command has the following generic SQL syntax: </a:t>
            </a:r>
          </a:p>
          <a:p>
            <a:pPr marL="0" indent="0">
              <a:buNone/>
            </a:pPr>
            <a:endParaRPr lang="en-US" dirty="0"/>
          </a:p>
        </p:txBody>
      </p:sp>
      <p:sp>
        <p:nvSpPr>
          <p:cNvPr id="4" name="Rectangle 3"/>
          <p:cNvSpPr/>
          <p:nvPr/>
        </p:nvSpPr>
        <p:spPr>
          <a:xfrm>
            <a:off x="4474029" y="3810000"/>
            <a:ext cx="4572000" cy="646331"/>
          </a:xfrm>
          <a:prstGeom prst="rect">
            <a:avLst/>
          </a:prstGeom>
        </p:spPr>
        <p:txBody>
          <a:bodyPr>
            <a:spAutoFit/>
          </a:bodyPr>
          <a:lstStyle/>
          <a:p>
            <a:r>
              <a:rPr lang="en-US" dirty="0"/>
              <a:t>DELETE FROM Table1</a:t>
            </a:r>
            <a:br>
              <a:rPr lang="en-US" dirty="0"/>
            </a:br>
            <a:r>
              <a:rPr lang="en-US" dirty="0"/>
              <a:t>WHERE </a:t>
            </a:r>
            <a:r>
              <a:rPr lang="en-US" dirty="0" err="1"/>
              <a:t>Some_Column</a:t>
            </a:r>
            <a:r>
              <a:rPr lang="en-US" dirty="0"/>
              <a:t> = </a:t>
            </a:r>
            <a:r>
              <a:rPr lang="en-US" dirty="0" err="1"/>
              <a:t>Some_Value</a:t>
            </a:r>
            <a:endParaRPr lang="en-US" dirty="0"/>
          </a:p>
        </p:txBody>
      </p:sp>
    </p:spTree>
    <p:extLst>
      <p:ext uri="{BB962C8B-B14F-4D97-AF65-F5344CB8AC3E}">
        <p14:creationId xmlns:p14="http://schemas.microsoft.com/office/powerpoint/2010/main" val="137905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7940811"/>
              </p:ext>
            </p:extLst>
          </p:nvPr>
        </p:nvGraphicFramePr>
        <p:xfrm>
          <a:off x="827315" y="1262743"/>
          <a:ext cx="10657114" cy="1854200"/>
        </p:xfrm>
        <a:graphic>
          <a:graphicData uri="http://schemas.openxmlformats.org/drawingml/2006/table">
            <a:tbl>
              <a:tblPr firstRow="1" bandRow="1">
                <a:tableStyleId>{00A15C55-8517-42AA-B614-E9B94910E393}</a:tableStyleId>
              </a:tblPr>
              <a:tblGrid>
                <a:gridCol w="1776186">
                  <a:extLst>
                    <a:ext uri="{9D8B030D-6E8A-4147-A177-3AD203B41FA5}">
                      <a16:colId xmlns:a16="http://schemas.microsoft.com/office/drawing/2014/main" xmlns="" val="20000"/>
                    </a:ext>
                  </a:extLst>
                </a:gridCol>
                <a:gridCol w="1671704">
                  <a:extLst>
                    <a:ext uri="{9D8B030D-6E8A-4147-A177-3AD203B41FA5}">
                      <a16:colId xmlns:a16="http://schemas.microsoft.com/office/drawing/2014/main" xmlns="" val="20001"/>
                    </a:ext>
                  </a:extLst>
                </a:gridCol>
                <a:gridCol w="3447890">
                  <a:extLst>
                    <a:ext uri="{9D8B030D-6E8A-4147-A177-3AD203B41FA5}">
                      <a16:colId xmlns:a16="http://schemas.microsoft.com/office/drawing/2014/main" xmlns="" val="20002"/>
                    </a:ext>
                  </a:extLst>
                </a:gridCol>
                <a:gridCol w="1776186">
                  <a:extLst>
                    <a:ext uri="{9D8B030D-6E8A-4147-A177-3AD203B41FA5}">
                      <a16:colId xmlns:a16="http://schemas.microsoft.com/office/drawing/2014/main" xmlns="" val="20003"/>
                    </a:ext>
                  </a:extLst>
                </a:gridCol>
                <a:gridCol w="1985148">
                  <a:extLst>
                    <a:ext uri="{9D8B030D-6E8A-4147-A177-3AD203B41FA5}">
                      <a16:colId xmlns:a16="http://schemas.microsoft.com/office/drawing/2014/main" xmlns="" val="20004"/>
                    </a:ext>
                  </a:extLst>
                </a:gridCol>
              </a:tblGrid>
              <a:tr h="370840">
                <a:tc>
                  <a:txBody>
                    <a:bodyPr/>
                    <a:lstStyle/>
                    <a:p>
                      <a:r>
                        <a:rPr lang="en-US" dirty="0" err="1"/>
                        <a:t>FirstName</a:t>
                      </a:r>
                      <a:endParaRPr lang="en-US" dirty="0"/>
                    </a:p>
                  </a:txBody>
                  <a:tcPr anchor="ctr"/>
                </a:tc>
                <a:tc>
                  <a:txBody>
                    <a:bodyPr/>
                    <a:lstStyle/>
                    <a:p>
                      <a:r>
                        <a:rPr lang="en-US"/>
                        <a:t>LastName</a:t>
                      </a:r>
                    </a:p>
                  </a:txBody>
                  <a:tcPr anchor="ctr"/>
                </a:tc>
                <a:tc>
                  <a:txBody>
                    <a:bodyPr/>
                    <a:lstStyle/>
                    <a:p>
                      <a:r>
                        <a:rPr lang="en-US"/>
                        <a:t>Email</a:t>
                      </a:r>
                    </a:p>
                  </a:txBody>
                  <a:tcPr anchor="ctr"/>
                </a:tc>
                <a:tc>
                  <a:txBody>
                    <a:bodyPr/>
                    <a:lstStyle/>
                    <a:p>
                      <a:r>
                        <a:rPr lang="en-US"/>
                        <a:t>DOB</a:t>
                      </a:r>
                    </a:p>
                  </a:txBody>
                  <a:tcPr anchor="ctr"/>
                </a:tc>
                <a:tc>
                  <a:txBody>
                    <a:bodyPr/>
                    <a:lstStyle/>
                    <a:p>
                      <a:r>
                        <a:rPr lang="en-US"/>
                        <a:t>Phone</a:t>
                      </a:r>
                    </a:p>
                  </a:txBody>
                  <a:tcPr anchor="ctr"/>
                </a:tc>
                <a:extLst>
                  <a:ext uri="{0D108BD9-81ED-4DB2-BD59-A6C34878D82A}">
                    <a16:rowId xmlns:a16="http://schemas.microsoft.com/office/drawing/2014/main" xmlns="" val="10000"/>
                  </a:ext>
                </a:extLst>
              </a:tr>
              <a:tr h="370840">
                <a:tc>
                  <a:txBody>
                    <a:bodyPr/>
                    <a:lstStyle/>
                    <a:p>
                      <a:r>
                        <a:rPr lang="en-US"/>
                        <a:t>John</a:t>
                      </a:r>
                    </a:p>
                  </a:txBody>
                  <a:tcPr anchor="ctr"/>
                </a:tc>
                <a:tc>
                  <a:txBody>
                    <a:bodyPr/>
                    <a:lstStyle/>
                    <a:p>
                      <a:r>
                        <a:rPr lang="en-US"/>
                        <a:t>Smith</a:t>
                      </a:r>
                    </a:p>
                  </a:txBody>
                  <a:tcPr anchor="ctr"/>
                </a:tc>
                <a:tc>
                  <a:txBody>
                    <a:bodyPr/>
                    <a:lstStyle/>
                    <a:p>
                      <a:r>
                        <a:rPr lang="en-US" dirty="0"/>
                        <a:t>John.Smith@yahoo.com</a:t>
                      </a:r>
                    </a:p>
                  </a:txBody>
                  <a:tcPr anchor="ctr"/>
                </a:tc>
                <a:tc>
                  <a:txBody>
                    <a:bodyPr/>
                    <a:lstStyle/>
                    <a:p>
                      <a:r>
                        <a:rPr lang="en-US"/>
                        <a:t>2/4/1968</a:t>
                      </a:r>
                    </a:p>
                  </a:txBody>
                  <a:tcPr anchor="ctr"/>
                </a:tc>
                <a:tc>
                  <a:txBody>
                    <a:bodyPr/>
                    <a:lstStyle/>
                    <a:p>
                      <a:r>
                        <a:rPr lang="en-US" dirty="0"/>
                        <a:t>626 222-2222</a:t>
                      </a:r>
                    </a:p>
                  </a:txBody>
                  <a:tcPr anchor="ctr"/>
                </a:tc>
                <a:extLst>
                  <a:ext uri="{0D108BD9-81ED-4DB2-BD59-A6C34878D82A}">
                    <a16:rowId xmlns:a16="http://schemas.microsoft.com/office/drawing/2014/main" xmlns="" val="10001"/>
                  </a:ext>
                </a:extLst>
              </a:tr>
              <a:tr h="370840">
                <a:tc>
                  <a:txBody>
                    <a:bodyPr/>
                    <a:lstStyle/>
                    <a:p>
                      <a:r>
                        <a:rPr lang="en-US"/>
                        <a:t>Steven</a:t>
                      </a:r>
                    </a:p>
                  </a:txBody>
                  <a:tcPr anchor="ctr"/>
                </a:tc>
                <a:tc>
                  <a:txBody>
                    <a:bodyPr/>
                    <a:lstStyle/>
                    <a:p>
                      <a:r>
                        <a:rPr lang="en-US"/>
                        <a:t>Goldfish</a:t>
                      </a:r>
                    </a:p>
                  </a:txBody>
                  <a:tcPr anchor="ctr"/>
                </a:tc>
                <a:tc>
                  <a:txBody>
                    <a:bodyPr/>
                    <a:lstStyle/>
                    <a:p>
                      <a:r>
                        <a:rPr lang="en-US" dirty="0"/>
                        <a:t>goldfish@fishhere.net</a:t>
                      </a:r>
                    </a:p>
                  </a:txBody>
                  <a:tcPr anchor="ctr"/>
                </a:tc>
                <a:tc>
                  <a:txBody>
                    <a:bodyPr/>
                    <a:lstStyle/>
                    <a:p>
                      <a:r>
                        <a:rPr lang="en-US"/>
                        <a:t>4/4/1974</a:t>
                      </a:r>
                    </a:p>
                  </a:txBody>
                  <a:tcPr anchor="ctr"/>
                </a:tc>
                <a:tc>
                  <a:txBody>
                    <a:bodyPr/>
                    <a:lstStyle/>
                    <a:p>
                      <a:r>
                        <a:rPr lang="en-US"/>
                        <a:t>323 455-4545</a:t>
                      </a:r>
                    </a:p>
                  </a:txBody>
                  <a:tcPr anchor="ctr"/>
                </a:tc>
                <a:extLst>
                  <a:ext uri="{0D108BD9-81ED-4DB2-BD59-A6C34878D82A}">
                    <a16:rowId xmlns:a16="http://schemas.microsoft.com/office/drawing/2014/main" xmlns="" val="10002"/>
                  </a:ext>
                </a:extLst>
              </a:tr>
              <a:tr h="370840">
                <a:tc>
                  <a:txBody>
                    <a:bodyPr/>
                    <a:lstStyle/>
                    <a:p>
                      <a:r>
                        <a:rPr lang="en-US"/>
                        <a:t>Paula</a:t>
                      </a:r>
                    </a:p>
                  </a:txBody>
                  <a:tcPr anchor="ctr"/>
                </a:tc>
                <a:tc>
                  <a:txBody>
                    <a:bodyPr/>
                    <a:lstStyle/>
                    <a:p>
                      <a:r>
                        <a:rPr lang="en-US"/>
                        <a:t>Brown</a:t>
                      </a:r>
                    </a:p>
                  </a:txBody>
                  <a:tcPr anchor="ctr"/>
                </a:tc>
                <a:tc>
                  <a:txBody>
                    <a:bodyPr/>
                    <a:lstStyle/>
                    <a:p>
                      <a:r>
                        <a:rPr lang="en-US" dirty="0"/>
                        <a:t>pb@herowndomain.org</a:t>
                      </a:r>
                    </a:p>
                  </a:txBody>
                  <a:tcPr anchor="ctr"/>
                </a:tc>
                <a:tc>
                  <a:txBody>
                    <a:bodyPr/>
                    <a:lstStyle/>
                    <a:p>
                      <a:r>
                        <a:rPr lang="en-US"/>
                        <a:t>5/24/1978</a:t>
                      </a:r>
                    </a:p>
                  </a:txBody>
                  <a:tcPr anchor="ctr"/>
                </a:tc>
                <a:tc>
                  <a:txBody>
                    <a:bodyPr/>
                    <a:lstStyle/>
                    <a:p>
                      <a:r>
                        <a:rPr lang="en-US" dirty="0"/>
                        <a:t>416 323-3232</a:t>
                      </a:r>
                    </a:p>
                  </a:txBody>
                  <a:tcPr anchor="ctr"/>
                </a:tc>
                <a:extLst>
                  <a:ext uri="{0D108BD9-81ED-4DB2-BD59-A6C34878D82A}">
                    <a16:rowId xmlns:a16="http://schemas.microsoft.com/office/drawing/2014/main" xmlns="" val="10003"/>
                  </a:ext>
                </a:extLst>
              </a:tr>
              <a:tr h="370840">
                <a:tc>
                  <a:txBody>
                    <a:bodyPr/>
                    <a:lstStyle/>
                    <a:p>
                      <a:r>
                        <a:rPr lang="en-US"/>
                        <a:t>James</a:t>
                      </a:r>
                    </a:p>
                  </a:txBody>
                  <a:tcPr anchor="ctr"/>
                </a:tc>
                <a:tc>
                  <a:txBody>
                    <a:bodyPr/>
                    <a:lstStyle/>
                    <a:p>
                      <a:r>
                        <a:rPr lang="en-US"/>
                        <a:t>Smith</a:t>
                      </a:r>
                    </a:p>
                  </a:txBody>
                  <a:tcPr anchor="ctr"/>
                </a:tc>
                <a:tc>
                  <a:txBody>
                    <a:bodyPr/>
                    <a:lstStyle/>
                    <a:p>
                      <a:r>
                        <a:rPr lang="en-US" dirty="0"/>
                        <a:t>jim@supergig.co.uk</a:t>
                      </a:r>
                    </a:p>
                  </a:txBody>
                  <a:tcPr anchor="ctr"/>
                </a:tc>
                <a:tc>
                  <a:txBody>
                    <a:bodyPr/>
                    <a:lstStyle/>
                    <a:p>
                      <a:r>
                        <a:rPr lang="en-US"/>
                        <a:t>20/10/1980</a:t>
                      </a:r>
                    </a:p>
                  </a:txBody>
                  <a:tcPr anchor="ctr"/>
                </a:tc>
                <a:tc>
                  <a:txBody>
                    <a:bodyPr/>
                    <a:lstStyle/>
                    <a:p>
                      <a:r>
                        <a:rPr lang="en-US" dirty="0"/>
                        <a:t>416 323-8888</a:t>
                      </a:r>
                    </a:p>
                  </a:txBody>
                  <a:tcPr anchor="ctr"/>
                </a:tc>
                <a:extLst>
                  <a:ext uri="{0D108BD9-81ED-4DB2-BD59-A6C34878D82A}">
                    <a16:rowId xmlns:a16="http://schemas.microsoft.com/office/drawing/2014/main" xmlns="" val="10004"/>
                  </a:ext>
                </a:extLst>
              </a:tr>
            </a:tbl>
          </a:graphicData>
        </a:graphic>
      </p:graphicFrame>
      <p:sp>
        <p:nvSpPr>
          <p:cNvPr id="5" name="Rectangle 4"/>
          <p:cNvSpPr/>
          <p:nvPr/>
        </p:nvSpPr>
        <p:spPr>
          <a:xfrm>
            <a:off x="1360714" y="3777343"/>
            <a:ext cx="9743647" cy="923330"/>
          </a:xfrm>
          <a:prstGeom prst="rect">
            <a:avLst/>
          </a:prstGeom>
        </p:spPr>
        <p:txBody>
          <a:bodyPr wrap="square">
            <a:spAutoFit/>
          </a:bodyPr>
          <a:lstStyle/>
          <a:p>
            <a:r>
              <a:rPr lang="en-US" b="1" dirty="0"/>
              <a:t>DELETE FROM Customers</a:t>
            </a:r>
            <a:br>
              <a:rPr lang="en-US" b="1" dirty="0"/>
            </a:br>
            <a:r>
              <a:rPr lang="en-US" b="1" dirty="0"/>
              <a:t>WHERE </a:t>
            </a:r>
            <a:r>
              <a:rPr lang="en-US" b="1" dirty="0" err="1"/>
              <a:t>LastName</a:t>
            </a:r>
            <a:r>
              <a:rPr lang="en-US" b="1" dirty="0"/>
              <a:t> = 'Smith</a:t>
            </a:r>
            <a:r>
              <a:rPr lang="en-US" dirty="0"/>
              <a:t>'</a:t>
            </a:r>
            <a:br>
              <a:rPr lang="en-US" dirty="0"/>
            </a:b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09235458"/>
              </p:ext>
            </p:extLst>
          </p:nvPr>
        </p:nvGraphicFramePr>
        <p:xfrm>
          <a:off x="903515" y="4920343"/>
          <a:ext cx="10555619" cy="1112520"/>
        </p:xfrm>
        <a:graphic>
          <a:graphicData uri="http://schemas.openxmlformats.org/drawingml/2006/table">
            <a:tbl>
              <a:tblPr firstRow="1" bandRow="1">
                <a:tableStyleId>{00A15C55-8517-42AA-B614-E9B94910E393}</a:tableStyleId>
              </a:tblPr>
              <a:tblGrid>
                <a:gridCol w="1826934">
                  <a:extLst>
                    <a:ext uri="{9D8B030D-6E8A-4147-A177-3AD203B41FA5}">
                      <a16:colId xmlns:a16="http://schemas.microsoft.com/office/drawing/2014/main" xmlns="" val="20000"/>
                    </a:ext>
                  </a:extLst>
                </a:gridCol>
                <a:gridCol w="1725438">
                  <a:extLst>
                    <a:ext uri="{9D8B030D-6E8A-4147-A177-3AD203B41FA5}">
                      <a16:colId xmlns:a16="http://schemas.microsoft.com/office/drawing/2014/main" xmlns="" val="20001"/>
                    </a:ext>
                  </a:extLst>
                </a:gridCol>
                <a:gridCol w="3349379">
                  <a:extLst>
                    <a:ext uri="{9D8B030D-6E8A-4147-A177-3AD203B41FA5}">
                      <a16:colId xmlns:a16="http://schemas.microsoft.com/office/drawing/2014/main" xmlns="" val="20002"/>
                    </a:ext>
                  </a:extLst>
                </a:gridCol>
                <a:gridCol w="1725438">
                  <a:extLst>
                    <a:ext uri="{9D8B030D-6E8A-4147-A177-3AD203B41FA5}">
                      <a16:colId xmlns:a16="http://schemas.microsoft.com/office/drawing/2014/main" xmlns="" val="20003"/>
                    </a:ext>
                  </a:extLst>
                </a:gridCol>
                <a:gridCol w="1928430">
                  <a:extLst>
                    <a:ext uri="{9D8B030D-6E8A-4147-A177-3AD203B41FA5}">
                      <a16:colId xmlns:a16="http://schemas.microsoft.com/office/drawing/2014/main" xmlns="" val="20004"/>
                    </a:ext>
                  </a:extLst>
                </a:gridCol>
              </a:tblGrid>
              <a:tr h="370840">
                <a:tc>
                  <a:txBody>
                    <a:bodyPr/>
                    <a:lstStyle/>
                    <a:p>
                      <a:r>
                        <a:rPr lang="en-US" dirty="0" err="1"/>
                        <a:t>FirstName</a:t>
                      </a:r>
                      <a:endParaRPr lang="en-US" dirty="0"/>
                    </a:p>
                  </a:txBody>
                  <a:tcPr anchor="ctr"/>
                </a:tc>
                <a:tc>
                  <a:txBody>
                    <a:bodyPr/>
                    <a:lstStyle/>
                    <a:p>
                      <a:r>
                        <a:rPr lang="en-US"/>
                        <a:t>LastName</a:t>
                      </a:r>
                    </a:p>
                  </a:txBody>
                  <a:tcPr anchor="ctr"/>
                </a:tc>
                <a:tc>
                  <a:txBody>
                    <a:bodyPr/>
                    <a:lstStyle/>
                    <a:p>
                      <a:r>
                        <a:rPr lang="en-US"/>
                        <a:t>Email</a:t>
                      </a:r>
                    </a:p>
                  </a:txBody>
                  <a:tcPr anchor="ctr"/>
                </a:tc>
                <a:tc>
                  <a:txBody>
                    <a:bodyPr/>
                    <a:lstStyle/>
                    <a:p>
                      <a:r>
                        <a:rPr lang="en-US"/>
                        <a:t>DOB</a:t>
                      </a:r>
                    </a:p>
                  </a:txBody>
                  <a:tcPr anchor="ctr"/>
                </a:tc>
                <a:tc>
                  <a:txBody>
                    <a:bodyPr/>
                    <a:lstStyle/>
                    <a:p>
                      <a:r>
                        <a:rPr lang="en-US"/>
                        <a:t>Phone</a:t>
                      </a:r>
                    </a:p>
                  </a:txBody>
                  <a:tcPr anchor="ctr"/>
                </a:tc>
                <a:extLst>
                  <a:ext uri="{0D108BD9-81ED-4DB2-BD59-A6C34878D82A}">
                    <a16:rowId xmlns:a16="http://schemas.microsoft.com/office/drawing/2014/main" xmlns="" val="10000"/>
                  </a:ext>
                </a:extLst>
              </a:tr>
              <a:tr h="370840">
                <a:tc>
                  <a:txBody>
                    <a:bodyPr/>
                    <a:lstStyle/>
                    <a:p>
                      <a:r>
                        <a:rPr lang="en-US"/>
                        <a:t>Steven</a:t>
                      </a:r>
                    </a:p>
                  </a:txBody>
                  <a:tcPr anchor="ctr"/>
                </a:tc>
                <a:tc>
                  <a:txBody>
                    <a:bodyPr/>
                    <a:lstStyle/>
                    <a:p>
                      <a:r>
                        <a:rPr lang="en-US"/>
                        <a:t>Goldfish</a:t>
                      </a:r>
                    </a:p>
                  </a:txBody>
                  <a:tcPr anchor="ctr"/>
                </a:tc>
                <a:tc>
                  <a:txBody>
                    <a:bodyPr/>
                    <a:lstStyle/>
                    <a:p>
                      <a:r>
                        <a:rPr lang="en-US"/>
                        <a:t>goldfish@fishhere.net</a:t>
                      </a:r>
                    </a:p>
                  </a:txBody>
                  <a:tcPr anchor="ctr"/>
                </a:tc>
                <a:tc>
                  <a:txBody>
                    <a:bodyPr/>
                    <a:lstStyle/>
                    <a:p>
                      <a:r>
                        <a:rPr lang="en-US"/>
                        <a:t>4/4/1974</a:t>
                      </a:r>
                    </a:p>
                  </a:txBody>
                  <a:tcPr anchor="ctr"/>
                </a:tc>
                <a:tc>
                  <a:txBody>
                    <a:bodyPr/>
                    <a:lstStyle/>
                    <a:p>
                      <a:r>
                        <a:rPr lang="en-US"/>
                        <a:t>323 455-4545</a:t>
                      </a:r>
                    </a:p>
                  </a:txBody>
                  <a:tcPr anchor="ctr"/>
                </a:tc>
                <a:extLst>
                  <a:ext uri="{0D108BD9-81ED-4DB2-BD59-A6C34878D82A}">
                    <a16:rowId xmlns:a16="http://schemas.microsoft.com/office/drawing/2014/main" xmlns="" val="10001"/>
                  </a:ext>
                </a:extLst>
              </a:tr>
              <a:tr h="370840">
                <a:tc>
                  <a:txBody>
                    <a:bodyPr/>
                    <a:lstStyle/>
                    <a:p>
                      <a:r>
                        <a:rPr lang="en-US"/>
                        <a:t>Paula</a:t>
                      </a:r>
                    </a:p>
                  </a:txBody>
                  <a:tcPr anchor="ctr"/>
                </a:tc>
                <a:tc>
                  <a:txBody>
                    <a:bodyPr/>
                    <a:lstStyle/>
                    <a:p>
                      <a:r>
                        <a:rPr lang="en-US"/>
                        <a:t>Brown</a:t>
                      </a:r>
                    </a:p>
                  </a:txBody>
                  <a:tcPr anchor="ctr"/>
                </a:tc>
                <a:tc>
                  <a:txBody>
                    <a:bodyPr/>
                    <a:lstStyle/>
                    <a:p>
                      <a:r>
                        <a:rPr lang="en-US" dirty="0"/>
                        <a:t>pb@herowndomain.org</a:t>
                      </a:r>
                    </a:p>
                  </a:txBody>
                  <a:tcPr anchor="ctr"/>
                </a:tc>
                <a:tc>
                  <a:txBody>
                    <a:bodyPr/>
                    <a:lstStyle/>
                    <a:p>
                      <a:r>
                        <a:rPr lang="en-US"/>
                        <a:t>5/24/1978</a:t>
                      </a:r>
                    </a:p>
                  </a:txBody>
                  <a:tcPr anchor="ctr"/>
                </a:tc>
                <a:tc>
                  <a:txBody>
                    <a:bodyPr/>
                    <a:lstStyle/>
                    <a:p>
                      <a:r>
                        <a:rPr lang="en-US" dirty="0"/>
                        <a:t>416 323-3232</a:t>
                      </a:r>
                    </a:p>
                  </a:txBody>
                  <a:tcPr anchor="ctr"/>
                </a:tc>
                <a:extLst>
                  <a:ext uri="{0D108BD9-81ED-4DB2-BD59-A6C34878D82A}">
                    <a16:rowId xmlns:a16="http://schemas.microsoft.com/office/drawing/2014/main" xmlns="" val="10002"/>
                  </a:ext>
                </a:extLst>
              </a:tr>
            </a:tbl>
          </a:graphicData>
        </a:graphic>
      </p:graphicFrame>
      <p:sp>
        <p:nvSpPr>
          <p:cNvPr id="7" name="TextBox 6"/>
          <p:cNvSpPr txBox="1"/>
          <p:nvPr/>
        </p:nvSpPr>
        <p:spPr>
          <a:xfrm>
            <a:off x="1208314" y="576943"/>
            <a:ext cx="2869565" cy="369332"/>
          </a:xfrm>
          <a:prstGeom prst="rect">
            <a:avLst/>
          </a:prstGeom>
          <a:noFill/>
        </p:spPr>
        <p:txBody>
          <a:bodyPr wrap="square" rtlCol="0">
            <a:spAutoFit/>
          </a:bodyPr>
          <a:lstStyle/>
          <a:p>
            <a:r>
              <a:rPr lang="en-US" b="1" dirty="0"/>
              <a:t>CUSTOMER</a:t>
            </a:r>
            <a:r>
              <a:rPr lang="en-US" dirty="0"/>
              <a:t> </a:t>
            </a:r>
            <a:r>
              <a:rPr lang="en-US" b="1" dirty="0"/>
              <a:t>TABLE</a:t>
            </a:r>
            <a:r>
              <a:rPr lang="en-US" dirty="0"/>
              <a:t>:</a:t>
            </a:r>
          </a:p>
        </p:txBody>
      </p:sp>
    </p:spTree>
    <p:extLst>
      <p:ext uri="{BB962C8B-B14F-4D97-AF65-F5344CB8AC3E}">
        <p14:creationId xmlns:p14="http://schemas.microsoft.com/office/powerpoint/2010/main" val="1085265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Truncate Command in SQL:</a:t>
            </a:r>
            <a:br>
              <a:rPr lang="en-US" b="1" dirty="0"/>
            </a:br>
            <a:endParaRPr lang="en-US" dirty="0"/>
          </a:p>
        </p:txBody>
      </p:sp>
      <p:sp>
        <p:nvSpPr>
          <p:cNvPr id="3" name="Content Placeholder 2"/>
          <p:cNvSpPr>
            <a:spLocks noGrp="1"/>
          </p:cNvSpPr>
          <p:nvPr>
            <p:ph idx="1"/>
          </p:nvPr>
        </p:nvSpPr>
        <p:spPr/>
        <p:txBody>
          <a:bodyPr/>
          <a:lstStyle/>
          <a:p>
            <a:r>
              <a:rPr lang="en-US" dirty="0"/>
              <a:t>Truncate Command is used to delete all the records from a table and frees the space in disc.</a:t>
            </a:r>
            <a:br>
              <a:rPr lang="en-US" dirty="0"/>
            </a:br>
            <a:r>
              <a:rPr lang="en-US" dirty="0"/>
              <a:t/>
            </a:r>
            <a:br>
              <a:rPr lang="en-US" dirty="0"/>
            </a:br>
            <a:r>
              <a:rPr lang="en-US" dirty="0"/>
              <a:t>Syntax: TRUNCATE TABLE </a:t>
            </a:r>
            <a:r>
              <a:rPr lang="en-US" dirty="0" err="1"/>
              <a:t>Table_Name</a:t>
            </a:r>
            <a:r>
              <a:rPr lang="en-US" dirty="0"/>
              <a:t/>
            </a:r>
            <a:br>
              <a:rPr lang="en-US" dirty="0"/>
            </a:br>
            <a:r>
              <a:rPr lang="en-US" dirty="0"/>
              <a:t/>
            </a:r>
            <a:br>
              <a:rPr lang="en-US" dirty="0"/>
            </a:br>
            <a:r>
              <a:rPr lang="en-US" dirty="0"/>
              <a:t>Ex: TRUNCATE TABLE Department</a:t>
            </a:r>
          </a:p>
          <a:p>
            <a:endParaRPr lang="en-US" dirty="0"/>
          </a:p>
        </p:txBody>
      </p:sp>
    </p:spTree>
    <p:extLst>
      <p:ext uri="{BB962C8B-B14F-4D97-AF65-F5344CB8AC3E}">
        <p14:creationId xmlns:p14="http://schemas.microsoft.com/office/powerpoint/2010/main" val="244443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Difference between Delete and Truncate Command:</a:t>
            </a:r>
            <a:endParaRPr lang="en-US" dirty="0"/>
          </a:p>
        </p:txBody>
      </p:sp>
      <p:sp>
        <p:nvSpPr>
          <p:cNvPr id="3" name="Content Placeholder 2"/>
          <p:cNvSpPr>
            <a:spLocks noGrp="1"/>
          </p:cNvSpPr>
          <p:nvPr>
            <p:ph idx="1"/>
          </p:nvPr>
        </p:nvSpPr>
        <p:spPr/>
        <p:txBody>
          <a:bodyPr/>
          <a:lstStyle/>
          <a:p>
            <a:r>
              <a:rPr lang="en-US" b="1" u="sng" dirty="0"/>
              <a:t>Delete Command</a:t>
            </a:r>
            <a:r>
              <a:rPr lang="en-US" u="sng" dirty="0"/>
              <a:t> </a:t>
            </a:r>
            <a:r>
              <a:rPr lang="en-US" dirty="0"/>
              <a:t>deletes records from a table based on a condition or deletes all the records if no condition is specified. But it doesn't free the space.</a:t>
            </a:r>
          </a:p>
          <a:p>
            <a:endParaRPr lang="en-US" dirty="0"/>
          </a:p>
          <a:p>
            <a:r>
              <a:rPr lang="en-US" b="1" u="sng" dirty="0"/>
              <a:t>Truncate Command</a:t>
            </a:r>
            <a:r>
              <a:rPr lang="en-US" u="sng" dirty="0"/>
              <a:t> </a:t>
            </a:r>
            <a:r>
              <a:rPr lang="en-US" dirty="0"/>
              <a:t>deletes all the records from a table as well as frees up the space.</a:t>
            </a:r>
          </a:p>
          <a:p>
            <a:endParaRPr lang="en-US" dirty="0"/>
          </a:p>
        </p:txBody>
      </p:sp>
    </p:spTree>
    <p:extLst>
      <p:ext uri="{BB962C8B-B14F-4D97-AF65-F5344CB8AC3E}">
        <p14:creationId xmlns:p14="http://schemas.microsoft.com/office/powerpoint/2010/main" val="47021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Difference between Drop and Truncate Command in SQL:</a:t>
            </a:r>
            <a:endParaRPr lang="en-US" dirty="0"/>
          </a:p>
        </p:txBody>
      </p:sp>
      <p:sp>
        <p:nvSpPr>
          <p:cNvPr id="3" name="Content Placeholder 2"/>
          <p:cNvSpPr>
            <a:spLocks noGrp="1"/>
          </p:cNvSpPr>
          <p:nvPr>
            <p:ph idx="1"/>
          </p:nvPr>
        </p:nvSpPr>
        <p:spPr/>
        <p:txBody>
          <a:bodyPr/>
          <a:lstStyle/>
          <a:p>
            <a:r>
              <a:rPr lang="en-US" b="1" u="sng" dirty="0"/>
              <a:t>Truncate Command</a:t>
            </a:r>
            <a:r>
              <a:rPr lang="en-US" u="sng" dirty="0"/>
              <a:t> </a:t>
            </a:r>
            <a:r>
              <a:rPr lang="en-US" dirty="0"/>
              <a:t>removes all rows from a table, but the table structure, all relationships, constraints remain in the Database.</a:t>
            </a:r>
          </a:p>
          <a:p>
            <a:endParaRPr lang="en-US" dirty="0"/>
          </a:p>
          <a:p>
            <a:r>
              <a:rPr lang="en-US" b="1" u="sng" dirty="0"/>
              <a:t>Drop Command</a:t>
            </a:r>
            <a:r>
              <a:rPr lang="en-US" u="sng" dirty="0"/>
              <a:t> </a:t>
            </a:r>
            <a:r>
              <a:rPr lang="en-US" dirty="0"/>
              <a:t>removes the entire table, all relationships associated with that table, all constraints in that table. </a:t>
            </a:r>
          </a:p>
          <a:p>
            <a:endParaRPr lang="en-US" dirty="0"/>
          </a:p>
          <a:p>
            <a:r>
              <a:rPr lang="en-US" dirty="0"/>
              <a:t>We can insert new records in a truncated table. But it is not possible when a table is dropped as it doesn't exist. </a:t>
            </a:r>
          </a:p>
          <a:p>
            <a:endParaRPr lang="en-US" dirty="0"/>
          </a:p>
        </p:txBody>
      </p:sp>
    </p:spTree>
    <p:extLst>
      <p:ext uri="{BB962C8B-B14F-4D97-AF65-F5344CB8AC3E}">
        <p14:creationId xmlns:p14="http://schemas.microsoft.com/office/powerpoint/2010/main" val="3507990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9697" y="544286"/>
            <a:ext cx="9870392" cy="4570358"/>
          </a:xfrm>
        </p:spPr>
        <p:txBody>
          <a:bodyPr>
            <a:normAutofit/>
          </a:bodyPr>
          <a:lstStyle/>
          <a:p>
            <a:pPr algn="ctr"/>
            <a:r>
              <a:rPr lang="en-US" b="1" spc="-5" dirty="0">
                <a:latin typeface="Palladio Uralic"/>
                <a:cs typeface="Palladio Uralic"/>
              </a:rPr>
              <a:t/>
            </a:r>
            <a:br>
              <a:rPr lang="en-US" b="1" spc="-5" dirty="0">
                <a:latin typeface="Palladio Uralic"/>
                <a:cs typeface="Palladio Uralic"/>
              </a:rPr>
            </a:br>
            <a:r>
              <a:rPr lang="en-US" sz="6700" b="1" spc="-5" dirty="0">
                <a:latin typeface="Palladio Uralic"/>
                <a:cs typeface="Palladio Uralic"/>
              </a:rPr>
              <a:t>CONSTRAINTS</a:t>
            </a:r>
            <a:r>
              <a:rPr lang="en-US" sz="8000" dirty="0">
                <a:latin typeface="Palladio Uralic"/>
                <a:cs typeface="Palladio Uralic"/>
              </a:rPr>
              <a:t/>
            </a:r>
            <a:br>
              <a:rPr lang="en-US" sz="8000" dirty="0">
                <a:latin typeface="Palladio Uralic"/>
                <a:cs typeface="Palladio Uralic"/>
              </a:rPr>
            </a:br>
            <a:endParaRPr lang="en-US" sz="8000" b="1" dirty="0"/>
          </a:p>
        </p:txBody>
      </p:sp>
    </p:spTree>
    <p:extLst>
      <p:ext uri="{BB962C8B-B14F-4D97-AF65-F5344CB8AC3E}">
        <p14:creationId xmlns:p14="http://schemas.microsoft.com/office/powerpoint/2010/main" val="613994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OBJECTIVES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t>Constraints </a:t>
            </a:r>
          </a:p>
          <a:p>
            <a:pPr>
              <a:buFont typeface="Wingdings" panose="05000000000000000000" pitchFamily="2" charset="2"/>
              <a:buChar char="Ø"/>
            </a:pPr>
            <a:r>
              <a:rPr lang="en-US" b="1" dirty="0"/>
              <a:t>Types of Constraints</a:t>
            </a:r>
          </a:p>
          <a:p>
            <a:pPr marL="0" indent="0">
              <a:buNone/>
            </a:pPr>
            <a:endParaRPr lang="en-US" b="1" dirty="0"/>
          </a:p>
          <a:p>
            <a:pPr marL="834390" lvl="4" indent="-285750">
              <a:buFont typeface="Arial" panose="020B0604020202020204" pitchFamily="34" charset="0"/>
              <a:buChar char="•"/>
            </a:pPr>
            <a:r>
              <a:rPr lang="en-US" sz="2400" b="1" i="0" dirty="0"/>
              <a:t>NULL/ Not NULL</a:t>
            </a:r>
          </a:p>
          <a:p>
            <a:pPr marL="834390" lvl="4" indent="-285750">
              <a:buFont typeface="Arial" panose="020B0604020202020204" pitchFamily="34" charset="0"/>
              <a:buChar char="•"/>
            </a:pPr>
            <a:r>
              <a:rPr lang="en-US" sz="2400" b="1" i="0" dirty="0"/>
              <a:t>Default</a:t>
            </a:r>
          </a:p>
          <a:p>
            <a:pPr marL="834390" lvl="4" indent="-285750">
              <a:buFont typeface="Arial" panose="020B0604020202020204" pitchFamily="34" charset="0"/>
              <a:buChar char="•"/>
            </a:pPr>
            <a:r>
              <a:rPr lang="en-US" sz="2400" b="1" i="0" dirty="0"/>
              <a:t>Unique</a:t>
            </a:r>
          </a:p>
          <a:p>
            <a:pPr marL="834390" lvl="4" indent="-285750">
              <a:buFont typeface="Arial" panose="020B0604020202020204" pitchFamily="34" charset="0"/>
              <a:buChar char="•"/>
            </a:pPr>
            <a:r>
              <a:rPr lang="en-US" sz="2400" b="1" i="0" dirty="0"/>
              <a:t>Primary Key</a:t>
            </a:r>
          </a:p>
          <a:p>
            <a:pPr marL="834390" lvl="4" indent="-285750">
              <a:buFont typeface="Arial" panose="020B0604020202020204" pitchFamily="34" charset="0"/>
              <a:buChar char="•"/>
            </a:pPr>
            <a:r>
              <a:rPr lang="en-US" sz="2400" b="1" i="0" dirty="0"/>
              <a:t>Foreign Key</a:t>
            </a:r>
          </a:p>
          <a:p>
            <a:pPr marL="834390" lvl="4" indent="-285750">
              <a:buFont typeface="Arial" panose="020B0604020202020204" pitchFamily="34" charset="0"/>
              <a:buChar char="•"/>
            </a:pPr>
            <a:r>
              <a:rPr lang="en-US" sz="2400" b="1" i="0" dirty="0"/>
              <a:t>Check</a:t>
            </a:r>
          </a:p>
        </p:txBody>
      </p:sp>
    </p:spTree>
    <p:extLst>
      <p:ext uri="{BB962C8B-B14F-4D97-AF65-F5344CB8AC3E}">
        <p14:creationId xmlns:p14="http://schemas.microsoft.com/office/powerpoint/2010/main" val="263910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Rules for data</a:t>
            </a:r>
          </a:p>
        </p:txBody>
      </p:sp>
      <p:sp>
        <p:nvSpPr>
          <p:cNvPr id="3" name="Content Placeholder 2"/>
          <p:cNvSpPr>
            <a:spLocks noGrp="1"/>
          </p:cNvSpPr>
          <p:nvPr>
            <p:ph idx="1"/>
          </p:nvPr>
        </p:nvSpPr>
        <p:spPr/>
        <p:txBody>
          <a:bodyPr/>
          <a:lstStyle/>
          <a:p>
            <a:r>
              <a:rPr lang="en-US" dirty="0"/>
              <a:t>Tell you what type of data can go into a table</a:t>
            </a:r>
          </a:p>
          <a:p>
            <a:r>
              <a:rPr lang="en-US" dirty="0"/>
              <a:t>Prevent you from storing incorrect data: you can maintain data integrity.</a:t>
            </a:r>
          </a:p>
          <a:p>
            <a:r>
              <a:rPr lang="en-US" dirty="0"/>
              <a:t>Applied at column level and table level</a:t>
            </a:r>
          </a:p>
          <a:p>
            <a:r>
              <a:rPr lang="en-US" dirty="0"/>
              <a:t>Can have one or more columns in a constraints.</a:t>
            </a:r>
          </a:p>
          <a:p>
            <a:endParaRPr lang="en-US" dirty="0"/>
          </a:p>
        </p:txBody>
      </p:sp>
    </p:spTree>
    <p:extLst>
      <p:ext uri="{BB962C8B-B14F-4D97-AF65-F5344CB8AC3E}">
        <p14:creationId xmlns:p14="http://schemas.microsoft.com/office/powerpoint/2010/main" val="1038167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NULL/ NOT NULL CONSTRAINT</a:t>
            </a:r>
          </a:p>
        </p:txBody>
      </p:sp>
      <p:sp>
        <p:nvSpPr>
          <p:cNvPr id="3" name="Content Placeholder 2"/>
          <p:cNvSpPr>
            <a:spLocks noGrp="1"/>
          </p:cNvSpPr>
          <p:nvPr>
            <p:ph idx="1"/>
          </p:nvPr>
        </p:nvSpPr>
        <p:spPr/>
        <p:txBody>
          <a:bodyPr/>
          <a:lstStyle/>
          <a:p>
            <a:r>
              <a:rPr lang="en-US" b="1" dirty="0"/>
              <a:t>Null</a:t>
            </a:r>
            <a:r>
              <a:rPr lang="en-US" dirty="0"/>
              <a:t> empty or missing value</a:t>
            </a:r>
          </a:p>
          <a:p>
            <a:r>
              <a:rPr lang="en-US" b="1" dirty="0"/>
              <a:t>Null</a:t>
            </a:r>
            <a:r>
              <a:rPr lang="en-US" dirty="0"/>
              <a:t> does not mean space or blank.</a:t>
            </a:r>
          </a:p>
          <a:p>
            <a:r>
              <a:rPr lang="en-US" b="1" dirty="0"/>
              <a:t>Not Null </a:t>
            </a:r>
            <a:r>
              <a:rPr lang="en-US" dirty="0"/>
              <a:t>means column does not accept null values </a:t>
            </a:r>
            <a:r>
              <a:rPr lang="en-US" dirty="0" err="1"/>
              <a:t>i</a:t>
            </a:r>
            <a:r>
              <a:rPr lang="en-US" dirty="0"/>
              <a:t>-e It must have values.</a:t>
            </a:r>
          </a:p>
          <a:p>
            <a:r>
              <a:rPr lang="en-US" dirty="0"/>
              <a:t>Specify only at column level.</a:t>
            </a:r>
          </a:p>
          <a:p>
            <a:r>
              <a:rPr lang="en-US" dirty="0"/>
              <a:t>While creating a table, </a:t>
            </a:r>
            <a:r>
              <a:rPr lang="en-US" b="1" dirty="0"/>
              <a:t>Null</a:t>
            </a:r>
            <a:r>
              <a:rPr lang="en-US" dirty="0"/>
              <a:t> is default for a column</a:t>
            </a:r>
          </a:p>
        </p:txBody>
      </p:sp>
    </p:spTree>
    <p:extLst>
      <p:ext uri="{BB962C8B-B14F-4D97-AF65-F5344CB8AC3E}">
        <p14:creationId xmlns:p14="http://schemas.microsoft.com/office/powerpoint/2010/main" val="374259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WHY SQL</a:t>
            </a:r>
          </a:p>
        </p:txBody>
      </p:sp>
      <p:sp>
        <p:nvSpPr>
          <p:cNvPr id="3" name="Content Placeholder 2"/>
          <p:cNvSpPr>
            <a:spLocks noGrp="1"/>
          </p:cNvSpPr>
          <p:nvPr>
            <p:ph idx="1"/>
          </p:nvPr>
        </p:nvSpPr>
        <p:spPr/>
        <p:txBody>
          <a:bodyPr>
            <a:normAutofit lnSpcReduction="10000"/>
          </a:bodyPr>
          <a:lstStyle/>
          <a:p>
            <a:pPr marL="0" indent="0">
              <a:buNone/>
            </a:pPr>
            <a:r>
              <a:rPr lang="en-US" b="1" dirty="0"/>
              <a:t>SQL is widely popular because it offers the following advantages</a:t>
            </a:r>
          </a:p>
          <a:p>
            <a:r>
              <a:rPr lang="en-US" dirty="0"/>
              <a:t>Allows users to access data in the relational database management systems.</a:t>
            </a:r>
          </a:p>
          <a:p>
            <a:r>
              <a:rPr lang="en-US" dirty="0"/>
              <a:t>Allows users to describe the data.</a:t>
            </a:r>
          </a:p>
          <a:p>
            <a:r>
              <a:rPr lang="en-US" dirty="0"/>
              <a:t>Allows users to define the data in a database and manipulate that data.</a:t>
            </a:r>
          </a:p>
          <a:p>
            <a:r>
              <a:rPr lang="en-US" dirty="0"/>
              <a:t>Allows to embed within other languages using SQL modules, libraries &amp; pre-compilers.</a:t>
            </a:r>
          </a:p>
          <a:p>
            <a:r>
              <a:rPr lang="en-US" dirty="0"/>
              <a:t>Allows users to create and drop databases and tables.</a:t>
            </a:r>
          </a:p>
          <a:p>
            <a:r>
              <a:rPr lang="en-US" dirty="0"/>
              <a:t>Allows users to create view, stored procedure, functions in a database.</a:t>
            </a:r>
          </a:p>
          <a:p>
            <a:r>
              <a:rPr lang="en-US" dirty="0"/>
              <a:t>Allows users to set permissions on tables, procedures and views.</a:t>
            </a:r>
          </a:p>
          <a:p>
            <a:endParaRPr lang="en-US" dirty="0"/>
          </a:p>
        </p:txBody>
      </p:sp>
    </p:spTree>
    <p:extLst>
      <p:ext uri="{BB962C8B-B14F-4D97-AF65-F5344CB8AC3E}">
        <p14:creationId xmlns:p14="http://schemas.microsoft.com/office/powerpoint/2010/main" val="81618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39" y="294434"/>
            <a:ext cx="10772775" cy="893431"/>
          </a:xfrm>
        </p:spPr>
        <p:txBody>
          <a:bodyPr/>
          <a:lstStyle/>
          <a:p>
            <a:pPr algn="ctr"/>
            <a:r>
              <a:rPr lang="en-US" b="1" dirty="0"/>
              <a:t>NOT NULL SYNTAX</a:t>
            </a:r>
          </a:p>
        </p:txBody>
      </p:sp>
      <p:sp>
        <p:nvSpPr>
          <p:cNvPr id="4" name="Rectangle 3"/>
          <p:cNvSpPr/>
          <p:nvPr/>
        </p:nvSpPr>
        <p:spPr>
          <a:xfrm>
            <a:off x="879751" y="3443955"/>
            <a:ext cx="3622658" cy="369332"/>
          </a:xfrm>
          <a:prstGeom prst="rect">
            <a:avLst/>
          </a:prstGeom>
        </p:spPr>
        <p:txBody>
          <a:bodyPr wrap="none">
            <a:spAutoFit/>
          </a:bodyPr>
          <a:lstStyle/>
          <a:p>
            <a:r>
              <a:rPr lang="en-US" b="1" dirty="0">
                <a:solidFill>
                  <a:srgbClr val="000000"/>
                </a:solidFill>
                <a:latin typeface="Segoe UI" panose="020B0502040204020203" pitchFamily="34" charset="0"/>
              </a:rPr>
              <a:t>SQL NOT NULL on ALTER TABLE</a:t>
            </a:r>
            <a:endParaRPr lang="en-US" b="1" i="0" dirty="0">
              <a:solidFill>
                <a:srgbClr val="000000"/>
              </a:solidFill>
              <a:effectLst/>
              <a:latin typeface="Segoe UI" panose="020B0502040204020203" pitchFamily="34" charset="0"/>
            </a:endParaRPr>
          </a:p>
        </p:txBody>
      </p:sp>
      <p:sp>
        <p:nvSpPr>
          <p:cNvPr id="6" name="Rectangle 5"/>
          <p:cNvSpPr/>
          <p:nvPr/>
        </p:nvSpPr>
        <p:spPr>
          <a:xfrm>
            <a:off x="879751" y="4037976"/>
            <a:ext cx="10625271" cy="646331"/>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To create a </a:t>
            </a:r>
            <a:r>
              <a:rPr lang="en-US" dirty="0">
                <a:solidFill>
                  <a:srgbClr val="DC143C"/>
                </a:solidFill>
                <a:latin typeface="Consolas" panose="020B0609020204030204" pitchFamily="49" charset="0"/>
              </a:rPr>
              <a:t>NOT NULL</a:t>
            </a:r>
            <a:r>
              <a:rPr lang="en-US" dirty="0">
                <a:solidFill>
                  <a:srgbClr val="000000"/>
                </a:solidFill>
                <a:latin typeface="Verdana" panose="020B0604030504040204" pitchFamily="34" charset="0"/>
              </a:rPr>
              <a:t> constraint on the "Age" column when the "Persons" table is already created, use the following SQL:</a:t>
            </a:r>
            <a:endParaRPr lang="en-US" sz="1100" dirty="0"/>
          </a:p>
        </p:txBody>
      </p:sp>
      <p:sp>
        <p:nvSpPr>
          <p:cNvPr id="7" name="Rectangle 6"/>
          <p:cNvSpPr/>
          <p:nvPr/>
        </p:nvSpPr>
        <p:spPr>
          <a:xfrm>
            <a:off x="879751" y="4957549"/>
            <a:ext cx="6096000" cy="646331"/>
          </a:xfrm>
          <a:prstGeom prst="rect">
            <a:avLst/>
          </a:prstGeom>
        </p:spPr>
        <p:txBody>
          <a:bodyPr>
            <a:spAutoFit/>
          </a:bodyPr>
          <a:lstStyle/>
          <a:p>
            <a:r>
              <a:rPr lang="en-US" dirty="0">
                <a:solidFill>
                  <a:srgbClr val="0000CD"/>
                </a:solidFill>
                <a:latin typeface="Consolas" panose="020B0609020204030204" pitchFamily="49" charset="0"/>
              </a:rPr>
              <a:t>Alter table </a:t>
            </a:r>
            <a:r>
              <a:rPr lang="en-US" dirty="0">
                <a:solidFill>
                  <a:srgbClr val="000000"/>
                </a:solidFill>
                <a:latin typeface="Consolas" panose="020B0609020204030204" pitchFamily="49" charset="0"/>
              </a:rPr>
              <a:t>persons</a:t>
            </a:r>
          </a:p>
          <a:p>
            <a:r>
              <a:rPr lang="en-US" dirty="0">
                <a:solidFill>
                  <a:srgbClr val="0000CD"/>
                </a:solidFill>
                <a:latin typeface="Consolas" panose="020B0609020204030204" pitchFamily="49" charset="0"/>
              </a:rPr>
              <a:t>Alter column </a:t>
            </a:r>
            <a:r>
              <a:rPr lang="en-US" dirty="0">
                <a:solidFill>
                  <a:srgbClr val="000000"/>
                </a:solidFill>
                <a:latin typeface="Consolas" panose="020B0609020204030204" pitchFamily="49" charset="0"/>
              </a:rPr>
              <a:t>Age int </a:t>
            </a:r>
            <a:r>
              <a:rPr lang="en-US" dirty="0">
                <a:solidFill>
                  <a:srgbClr val="0000CD"/>
                </a:solidFill>
                <a:latin typeface="Consolas" panose="020B0609020204030204" pitchFamily="49" charset="0"/>
              </a:rPr>
              <a:t>not null default</a:t>
            </a:r>
            <a:r>
              <a:rPr lang="en-US" dirty="0"/>
              <a:t> </a:t>
            </a:r>
            <a:r>
              <a:rPr lang="en-US" dirty="0">
                <a:solidFill>
                  <a:srgbClr val="000000"/>
                </a:solidFill>
                <a:latin typeface="Consolas" panose="020B0609020204030204" pitchFamily="49" charset="0"/>
              </a:rPr>
              <a:t>(17)</a:t>
            </a:r>
          </a:p>
        </p:txBody>
      </p:sp>
      <p:sp>
        <p:nvSpPr>
          <p:cNvPr id="9" name="Rectangle 8"/>
          <p:cNvSpPr/>
          <p:nvPr/>
        </p:nvSpPr>
        <p:spPr>
          <a:xfrm>
            <a:off x="879751" y="1577285"/>
            <a:ext cx="6096000" cy="1754326"/>
          </a:xfrm>
          <a:prstGeom prst="rect">
            <a:avLst/>
          </a:prstGeom>
        </p:spPr>
        <p:txBody>
          <a:bodyPr>
            <a:spAutoFit/>
          </a:bodyPr>
          <a:lstStyle/>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TABLE</a:t>
            </a:r>
            <a:r>
              <a:rPr lang="en-US" dirty="0">
                <a:solidFill>
                  <a:srgbClr val="000000"/>
                </a:solidFill>
                <a:latin typeface="Consolas" panose="020B0609020204030204" pitchFamily="49" charset="0"/>
              </a:rPr>
              <a:t> Persons (</a:t>
            </a:r>
            <a:r>
              <a:rPr lang="en-US" dirty="0"/>
              <a:t/>
            </a:r>
            <a:br>
              <a:rPr lang="en-US" dirty="0"/>
            </a:br>
            <a:r>
              <a:rPr lang="en-US" dirty="0">
                <a:solidFill>
                  <a:srgbClr val="000000"/>
                </a:solidFill>
                <a:latin typeface="Consolas" panose="020B0609020204030204" pitchFamily="49" charset="0"/>
              </a:rPr>
              <a:t>    ID </a:t>
            </a:r>
            <a:r>
              <a:rPr lang="en-US" dirty="0" err="1">
                <a:solidFill>
                  <a:srgbClr val="000000"/>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varchar</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255</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varchar</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255</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Age </a:t>
            </a:r>
            <a:r>
              <a:rPr lang="en-US" dirty="0" err="1">
                <a:solidFill>
                  <a:srgbClr val="000000"/>
                </a:solidFill>
                <a:latin typeface="Consolas" panose="020B0609020204030204" pitchFamily="49" charset="0"/>
              </a:rPr>
              <a:t>int</a:t>
            </a:r>
            <a:r>
              <a:rPr lang="en-US" dirty="0"/>
              <a:t/>
            </a:r>
            <a:br>
              <a:rPr lang="en-US" dirty="0"/>
            </a:b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475251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56195"/>
            <a:ext cx="10772775" cy="987435"/>
          </a:xfrm>
        </p:spPr>
        <p:txBody>
          <a:bodyPr>
            <a:normAutofit/>
          </a:bodyPr>
          <a:lstStyle/>
          <a:p>
            <a:pPr algn="ctr"/>
            <a:r>
              <a:rPr lang="en-US" sz="4400" b="1" dirty="0"/>
              <a:t>DEFAULT CONSTRAINT</a:t>
            </a:r>
          </a:p>
        </p:txBody>
      </p:sp>
      <p:sp>
        <p:nvSpPr>
          <p:cNvPr id="5" name="Content Placeholder 4"/>
          <p:cNvSpPr>
            <a:spLocks noGrp="1"/>
          </p:cNvSpPr>
          <p:nvPr>
            <p:ph idx="1"/>
          </p:nvPr>
        </p:nvSpPr>
        <p:spPr>
          <a:xfrm>
            <a:off x="657224" y="1086419"/>
            <a:ext cx="10753725" cy="1281869"/>
          </a:xfrm>
        </p:spPr>
        <p:txBody>
          <a:bodyPr/>
          <a:lstStyle/>
          <a:p>
            <a:pPr marL="0" lvl="0" indent="0" eaLnBrk="0" fontAlgn="base" hangingPunct="0">
              <a:lnSpc>
                <a:spcPct val="100000"/>
              </a:lnSpc>
              <a:spcBef>
                <a:spcPct val="0"/>
              </a:spcBef>
              <a:spcAft>
                <a:spcPct val="0"/>
              </a:spcAft>
              <a:buNone/>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DEFAULT</a:t>
            </a:r>
            <a:r>
              <a:rPr lang="en-US" dirty="0">
                <a:solidFill>
                  <a:srgbClr val="000000"/>
                </a:solidFill>
                <a:latin typeface="Verdana" panose="020B0604030504040204" pitchFamily="34" charset="0"/>
              </a:rPr>
              <a:t> constraint is used to set a default value for a column.</a:t>
            </a:r>
            <a:endParaRPr lang="en-US" sz="1400" dirty="0">
              <a:solidFill>
                <a:schemeClr val="tx1"/>
              </a:solidFill>
            </a:endParaRPr>
          </a:p>
          <a:p>
            <a:pPr marL="0" lvl="0" indent="0" eaLnBrk="0" fontAlgn="base" hangingPunct="0">
              <a:lnSpc>
                <a:spcPct val="100000"/>
              </a:lnSpc>
              <a:spcBef>
                <a:spcPct val="0"/>
              </a:spcBef>
              <a:spcAft>
                <a:spcPct val="0"/>
              </a:spcAft>
              <a:buNone/>
            </a:pPr>
            <a:r>
              <a:rPr lang="en-US" dirty="0">
                <a:solidFill>
                  <a:srgbClr val="000000"/>
                </a:solidFill>
                <a:latin typeface="Verdana" panose="020B0604030504040204" pitchFamily="34" charset="0"/>
              </a:rPr>
              <a:t>The default value will be added to all new records, if no other value is specified</a:t>
            </a:r>
            <a:endParaRPr lang="en-US" dirty="0"/>
          </a:p>
        </p:txBody>
      </p:sp>
      <p:sp>
        <p:nvSpPr>
          <p:cNvPr id="6" name="Rectangle 5"/>
          <p:cNvSpPr/>
          <p:nvPr/>
        </p:nvSpPr>
        <p:spPr>
          <a:xfrm>
            <a:off x="1612395" y="2364926"/>
            <a:ext cx="6096000" cy="2031325"/>
          </a:xfrm>
          <a:prstGeom prst="rect">
            <a:avLst/>
          </a:prstGeom>
        </p:spPr>
        <p:txBody>
          <a:bodyPr>
            <a:spAutoFit/>
          </a:bodyPr>
          <a:lstStyle/>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TABLE</a:t>
            </a:r>
            <a:r>
              <a:rPr lang="en-US" dirty="0">
                <a:solidFill>
                  <a:srgbClr val="000000"/>
                </a:solidFill>
                <a:latin typeface="Consolas" panose="020B0609020204030204" pitchFamily="49" charset="0"/>
              </a:rPr>
              <a:t> Persons (</a:t>
            </a:r>
            <a:r>
              <a:rPr lang="en-US" dirty="0"/>
              <a:t/>
            </a:r>
            <a:br>
              <a:rPr lang="en-US" dirty="0"/>
            </a:br>
            <a:r>
              <a:rPr lang="en-US" dirty="0">
                <a:solidFill>
                  <a:srgbClr val="000000"/>
                </a:solidFill>
                <a:latin typeface="Consolas" panose="020B0609020204030204" pitchFamily="49" charset="0"/>
              </a:rPr>
              <a:t>    ID </a:t>
            </a:r>
            <a:r>
              <a:rPr lang="en-US" dirty="0" err="1">
                <a:solidFill>
                  <a:srgbClr val="000000"/>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varchar</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255</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varchar</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255</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Age </a:t>
            </a:r>
            <a:r>
              <a:rPr lang="en-US" dirty="0" err="1">
                <a:solidFill>
                  <a:srgbClr val="000000"/>
                </a:solidFill>
                <a:latin typeface="Consolas" panose="020B0609020204030204" pitchFamily="49" charset="0"/>
              </a:rPr>
              <a:t>int</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City </a:t>
            </a:r>
            <a:r>
              <a:rPr lang="en-US" dirty="0" err="1">
                <a:solidFill>
                  <a:srgbClr val="000000"/>
                </a:solidFill>
                <a:latin typeface="Consolas" panose="020B0609020204030204" pitchFamily="49" charset="0"/>
              </a:rPr>
              <a:t>varchar</a:t>
            </a:r>
            <a:r>
              <a:rPr lang="en-US" dirty="0">
                <a:solidFill>
                  <a:srgbClr val="000000"/>
                </a:solidFill>
                <a:latin typeface="Consolas" panose="020B0609020204030204" pitchFamily="49" charset="0"/>
              </a:rPr>
              <a:t>(</a:t>
            </a:r>
            <a:r>
              <a:rPr lang="en-US" dirty="0">
                <a:solidFill>
                  <a:srgbClr val="FF0000"/>
                </a:solidFill>
                <a:latin typeface="Consolas" panose="020B0609020204030204" pitchFamily="49" charset="0"/>
              </a:rPr>
              <a:t>255</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DEFAULT</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a:t>
            </a:r>
            <a:r>
              <a:rPr lang="en-US" dirty="0" err="1">
                <a:solidFill>
                  <a:srgbClr val="A52A2A"/>
                </a:solidFill>
                <a:latin typeface="Consolas" panose="020B0609020204030204" pitchFamily="49" charset="0"/>
              </a:rPr>
              <a:t>Sandnes</a:t>
            </a:r>
            <a:r>
              <a:rPr lang="en-US" dirty="0">
                <a:solidFill>
                  <a:srgbClr val="A52A2A"/>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a:t>
            </a:r>
            <a:endParaRPr lang="en-US" dirty="0"/>
          </a:p>
        </p:txBody>
      </p:sp>
      <p:sp>
        <p:nvSpPr>
          <p:cNvPr id="8" name="Rectangle 7"/>
          <p:cNvSpPr/>
          <p:nvPr/>
        </p:nvSpPr>
        <p:spPr>
          <a:xfrm>
            <a:off x="826093" y="4396251"/>
            <a:ext cx="10257802" cy="646331"/>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DEFAULT</a:t>
            </a:r>
            <a:r>
              <a:rPr lang="en-US" dirty="0">
                <a:solidFill>
                  <a:srgbClr val="000000"/>
                </a:solidFill>
                <a:latin typeface="Verdana" panose="020B0604030504040204" pitchFamily="34" charset="0"/>
              </a:rPr>
              <a:t> constraint can also be used to insert system values, by using functions like </a:t>
            </a:r>
            <a:r>
              <a:rPr lang="en-US" dirty="0">
                <a:solidFill>
                  <a:srgbClr val="DC143C"/>
                </a:solidFill>
                <a:latin typeface="Consolas" panose="020B0609020204030204" pitchFamily="49" charset="0"/>
                <a:hlinkClick r:id="rId2"/>
              </a:rPr>
              <a:t>GETDATE()</a:t>
            </a:r>
            <a:r>
              <a:rPr lang="en-US" dirty="0">
                <a:solidFill>
                  <a:srgbClr val="000000"/>
                </a:solidFill>
                <a:latin typeface="Verdana" panose="020B0604030504040204" pitchFamily="34" charset="0"/>
              </a:rPr>
              <a:t>:</a:t>
            </a:r>
            <a:r>
              <a:rPr lang="en-US" sz="1100" dirty="0"/>
              <a:t> </a:t>
            </a:r>
            <a:endParaRPr lang="en-US" sz="3200" dirty="0">
              <a:latin typeface="Arial" panose="020B0604020202020204" pitchFamily="34" charset="0"/>
            </a:endParaRPr>
          </a:p>
        </p:txBody>
      </p:sp>
      <p:sp>
        <p:nvSpPr>
          <p:cNvPr id="9" name="Rectangle 8"/>
          <p:cNvSpPr/>
          <p:nvPr/>
        </p:nvSpPr>
        <p:spPr>
          <a:xfrm>
            <a:off x="2003319" y="5220560"/>
            <a:ext cx="6096000" cy="1477328"/>
          </a:xfrm>
          <a:prstGeom prst="rect">
            <a:avLst/>
          </a:prstGeom>
        </p:spPr>
        <p:txBody>
          <a:bodyPr>
            <a:spAutoFit/>
          </a:bodyPr>
          <a:lstStyle/>
          <a:p>
            <a:r>
              <a:rPr lang="en-US" dirty="0">
                <a:solidFill>
                  <a:srgbClr val="0000CD"/>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TABLE</a:t>
            </a:r>
            <a:r>
              <a:rPr lang="en-US" dirty="0">
                <a:solidFill>
                  <a:srgbClr val="000000"/>
                </a:solidFill>
                <a:latin typeface="Consolas" panose="020B0609020204030204" pitchFamily="49" charset="0"/>
              </a:rPr>
              <a:t> Orders (</a:t>
            </a:r>
            <a:r>
              <a:rPr lang="en-US" dirty="0"/>
              <a:t/>
            </a:r>
            <a:br>
              <a:rPr lang="en-US" dirty="0"/>
            </a:br>
            <a:r>
              <a:rPr lang="en-US" dirty="0">
                <a:solidFill>
                  <a:srgbClr val="000000"/>
                </a:solidFill>
                <a:latin typeface="Consolas" panose="020B0609020204030204" pitchFamily="49" charset="0"/>
              </a:rPr>
              <a:t>    ID </a:t>
            </a:r>
            <a:r>
              <a:rPr lang="en-US" dirty="0" err="1">
                <a:solidFill>
                  <a:srgbClr val="000000"/>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OrderNumber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NULL</a:t>
            </a:r>
            <a:r>
              <a:rPr lang="en-US" dirty="0">
                <a:solidFill>
                  <a:srgbClr val="000000"/>
                </a:solidFill>
                <a:latin typeface="Consolas" panose="020B0609020204030204" pitchFamily="49" charset="0"/>
              </a:rPr>
              <a:t>,</a:t>
            </a:r>
            <a:r>
              <a:rPr lang="en-US" dirty="0"/>
              <a:t/>
            </a:r>
            <a:br>
              <a:rPr lang="en-US" dirty="0"/>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OrderDate</a:t>
            </a:r>
            <a:r>
              <a:rPr lang="en-US" dirty="0">
                <a:solidFill>
                  <a:srgbClr val="000000"/>
                </a:solidFill>
                <a:latin typeface="Consolas" panose="020B0609020204030204" pitchFamily="49" charset="0"/>
              </a:rPr>
              <a:t> date </a:t>
            </a:r>
            <a:r>
              <a:rPr lang="en-US" dirty="0">
                <a:solidFill>
                  <a:srgbClr val="0000CD"/>
                </a:solidFill>
                <a:latin typeface="Consolas" panose="020B0609020204030204" pitchFamily="49" charset="0"/>
              </a:rPr>
              <a:t>DEFAULT</a:t>
            </a:r>
            <a:r>
              <a:rPr lang="en-US" dirty="0">
                <a:solidFill>
                  <a:srgbClr val="000000"/>
                </a:solidFill>
                <a:latin typeface="Consolas" panose="020B0609020204030204" pitchFamily="49" charset="0"/>
              </a:rPr>
              <a:t> GETDATE()</a:t>
            </a:r>
            <a:r>
              <a:rPr lang="en-US" dirty="0"/>
              <a:t/>
            </a:r>
            <a:br>
              <a:rPr lang="en-US" dirty="0"/>
            </a:b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508822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Alter default</a:t>
            </a:r>
          </a:p>
        </p:txBody>
      </p:sp>
      <p:sp>
        <p:nvSpPr>
          <p:cNvPr id="5" name="Rectangle 4"/>
          <p:cNvSpPr/>
          <p:nvPr/>
        </p:nvSpPr>
        <p:spPr>
          <a:xfrm>
            <a:off x="1338840" y="2266580"/>
            <a:ext cx="8825886" cy="2862322"/>
          </a:xfrm>
          <a:prstGeom prst="rect">
            <a:avLst/>
          </a:prstGeom>
        </p:spPr>
        <p:txBody>
          <a:bodyPr wrap="square">
            <a:spAutoFit/>
          </a:bodyPr>
          <a:lstStyle/>
          <a:p>
            <a:r>
              <a:rPr lang="en-US" b="1" u="sng" dirty="0"/>
              <a:t>Alter default ADD Command</a:t>
            </a:r>
          </a:p>
          <a:p>
            <a:endParaRPr lang="en-US" dirty="0">
              <a:solidFill>
                <a:srgbClr val="0000CD"/>
              </a:solidFill>
              <a:latin typeface="Consolas" panose="020B0609020204030204" pitchFamily="49" charset="0"/>
            </a:endParaRPr>
          </a:p>
          <a:p>
            <a:r>
              <a:rPr lang="en-US" dirty="0">
                <a:solidFill>
                  <a:srgbClr val="0000CD"/>
                </a:solidFill>
                <a:latin typeface="Consolas" panose="020B0609020204030204" pitchFamily="49" charset="0"/>
              </a:rPr>
              <a:t>ALTER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TABLE</a:t>
            </a:r>
            <a:r>
              <a:rPr lang="en-US" dirty="0">
                <a:solidFill>
                  <a:srgbClr val="000000"/>
                </a:solidFill>
                <a:latin typeface="Consolas" panose="020B0609020204030204" pitchFamily="49" charset="0"/>
              </a:rPr>
              <a:t> Persons</a:t>
            </a:r>
            <a:r>
              <a:rPr lang="en-US" dirty="0"/>
              <a:t/>
            </a:r>
            <a:br>
              <a:rPr lang="en-US" dirty="0"/>
            </a:br>
            <a:r>
              <a:rPr lang="en-US" dirty="0">
                <a:solidFill>
                  <a:srgbClr val="0000CD"/>
                </a:solidFill>
                <a:latin typeface="Consolas" panose="020B0609020204030204" pitchFamily="49" charset="0"/>
              </a:rPr>
              <a:t>ADD</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CONSTRAINT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df_City</a:t>
            </a:r>
            <a:r>
              <a:rPr lang="en-US" dirty="0"/>
              <a:t/>
            </a:r>
            <a:br>
              <a:rPr lang="en-US" dirty="0"/>
            </a:br>
            <a:r>
              <a:rPr lang="en-US" dirty="0">
                <a:solidFill>
                  <a:srgbClr val="0000CD"/>
                </a:solidFill>
                <a:latin typeface="Consolas" panose="020B0609020204030204" pitchFamily="49" charset="0"/>
              </a:rPr>
              <a:t>DEFAULT</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a:t>
            </a:r>
            <a:r>
              <a:rPr lang="en-US" dirty="0" err="1">
                <a:solidFill>
                  <a:srgbClr val="A52A2A"/>
                </a:solidFill>
                <a:latin typeface="Consolas" panose="020B0609020204030204" pitchFamily="49" charset="0"/>
              </a:rPr>
              <a:t>Sandnes</a:t>
            </a:r>
            <a:r>
              <a:rPr lang="en-US" dirty="0">
                <a:solidFill>
                  <a:srgbClr val="A52A2A"/>
                </a:solidFill>
                <a:latin typeface="Consolas" panose="020B0609020204030204" pitchFamily="49" charset="0"/>
              </a:rPr>
              <a:t>'</a:t>
            </a:r>
            <a:r>
              <a:rPr lang="en-US" dirty="0">
                <a:solidFill>
                  <a:srgbClr val="000000"/>
                </a:solidFill>
                <a:latin typeface="Consolas" panose="020B0609020204030204" pitchFamily="49" charset="0"/>
              </a:rPr>
              <a:t> FOR City;</a:t>
            </a:r>
          </a:p>
          <a:p>
            <a:endParaRPr lang="en-US" dirty="0">
              <a:solidFill>
                <a:srgbClr val="000000"/>
              </a:solidFill>
              <a:latin typeface="Consolas" panose="020B0609020204030204" pitchFamily="49" charset="0"/>
            </a:endParaRPr>
          </a:p>
          <a:p>
            <a:r>
              <a:rPr lang="en-US" b="1" u="sng" dirty="0"/>
              <a:t>Alter Unique Drop Command</a:t>
            </a:r>
          </a:p>
          <a:p>
            <a:endParaRPr lang="en-US" dirty="0">
              <a:solidFill>
                <a:srgbClr val="000000"/>
              </a:solidFill>
              <a:latin typeface="Consolas" panose="020B0609020204030204" pitchFamily="49" charset="0"/>
            </a:endParaRPr>
          </a:p>
          <a:p>
            <a:r>
              <a:rPr lang="en-US" dirty="0">
                <a:solidFill>
                  <a:srgbClr val="0000CD"/>
                </a:solidFill>
                <a:latin typeface="Consolas" panose="020B0609020204030204" pitchFamily="49" charset="0"/>
              </a:rPr>
              <a:t>alter table</a:t>
            </a:r>
            <a:r>
              <a:rPr lang="en-US" dirty="0"/>
              <a:t> </a:t>
            </a:r>
            <a:r>
              <a:rPr lang="en-US" dirty="0">
                <a:solidFill>
                  <a:srgbClr val="000000"/>
                </a:solidFill>
                <a:latin typeface="Consolas" panose="020B0609020204030204" pitchFamily="49" charset="0"/>
              </a:rPr>
              <a:t>persons</a:t>
            </a:r>
            <a:r>
              <a:rPr lang="en-US" dirty="0"/>
              <a:t> </a:t>
            </a:r>
            <a:r>
              <a:rPr lang="en-US" dirty="0">
                <a:solidFill>
                  <a:srgbClr val="0000CD"/>
                </a:solidFill>
                <a:latin typeface="Consolas" panose="020B0609020204030204" pitchFamily="49" charset="0"/>
              </a:rPr>
              <a:t>drop constraint </a:t>
            </a:r>
            <a:r>
              <a:rPr lang="en-US" dirty="0">
                <a:solidFill>
                  <a:srgbClr val="000000"/>
                </a:solidFill>
                <a:latin typeface="Consolas" panose="020B0609020204030204" pitchFamily="49" charset="0"/>
              </a:rPr>
              <a:t>DF__Persons__city__35BCFE0A;</a:t>
            </a:r>
          </a:p>
          <a:p>
            <a:r>
              <a:rPr lang="en-US" dirty="0">
                <a:solidFill>
                  <a:srgbClr val="0000CD"/>
                </a:solidFill>
                <a:latin typeface="Consolas" panose="020B0609020204030204" pitchFamily="49" charset="0"/>
              </a:rPr>
              <a:t>alter table </a:t>
            </a:r>
            <a:r>
              <a:rPr lang="en-US" dirty="0">
                <a:solidFill>
                  <a:srgbClr val="000000"/>
                </a:solidFill>
                <a:latin typeface="Consolas" panose="020B0609020204030204" pitchFamily="49" charset="0"/>
              </a:rPr>
              <a:t>Persons</a:t>
            </a:r>
            <a:r>
              <a:rPr lang="en-US" dirty="0"/>
              <a:t> </a:t>
            </a:r>
            <a:r>
              <a:rPr lang="en-US" dirty="0">
                <a:solidFill>
                  <a:srgbClr val="0000CD"/>
                </a:solidFill>
                <a:latin typeface="Consolas" panose="020B0609020204030204" pitchFamily="49" charset="0"/>
              </a:rPr>
              <a:t>drop column </a:t>
            </a:r>
            <a:r>
              <a:rPr lang="en-US" dirty="0">
                <a:solidFill>
                  <a:srgbClr val="000000"/>
                </a:solidFill>
                <a:latin typeface="Consolas" panose="020B0609020204030204" pitchFamily="49" charset="0"/>
              </a:rPr>
              <a:t>city</a:t>
            </a:r>
          </a:p>
        </p:txBody>
      </p:sp>
    </p:spTree>
    <p:extLst>
      <p:ext uri="{BB962C8B-B14F-4D97-AF65-F5344CB8AC3E}">
        <p14:creationId xmlns:p14="http://schemas.microsoft.com/office/powerpoint/2010/main" val="3234432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UNIQUE CONSTRAINT</a:t>
            </a:r>
          </a:p>
        </p:txBody>
      </p:sp>
      <p:sp>
        <p:nvSpPr>
          <p:cNvPr id="3" name="Content Placeholder 2"/>
          <p:cNvSpPr>
            <a:spLocks noGrp="1"/>
          </p:cNvSpPr>
          <p:nvPr>
            <p:ph idx="1"/>
          </p:nvPr>
        </p:nvSpPr>
        <p:spPr/>
        <p:txBody>
          <a:bodyPr/>
          <a:lstStyle/>
          <a:p>
            <a:r>
              <a:rPr lang="en-US" dirty="0"/>
              <a:t>Ensure all values in a column are unique.</a:t>
            </a:r>
          </a:p>
          <a:p>
            <a:r>
              <a:rPr lang="en-US" dirty="0"/>
              <a:t>Can have multiple columns in a UNIQUE constraint.</a:t>
            </a:r>
          </a:p>
          <a:p>
            <a:r>
              <a:rPr lang="en-US" dirty="0"/>
              <a:t>Can be applied on a NULL column but only one column can be NULL</a:t>
            </a:r>
          </a:p>
          <a:p>
            <a:r>
              <a:rPr lang="en-US" dirty="0"/>
              <a:t>Can have multiple UNIQUE constraints per database table.</a:t>
            </a:r>
          </a:p>
          <a:p>
            <a:r>
              <a:rPr lang="en-US" dirty="0"/>
              <a:t>Defined at column or table level.</a:t>
            </a:r>
          </a:p>
          <a:p>
            <a:endParaRPr lang="en-US" dirty="0"/>
          </a:p>
          <a:p>
            <a:endParaRPr lang="en-US" dirty="0"/>
          </a:p>
        </p:txBody>
      </p:sp>
    </p:spTree>
    <p:extLst>
      <p:ext uri="{BB962C8B-B14F-4D97-AF65-F5344CB8AC3E}">
        <p14:creationId xmlns:p14="http://schemas.microsoft.com/office/powerpoint/2010/main" val="3912037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57127"/>
          </a:xfrm>
        </p:spPr>
        <p:txBody>
          <a:bodyPr/>
          <a:lstStyle/>
          <a:p>
            <a:pPr algn="ctr"/>
            <a:r>
              <a:rPr lang="en-US" b="1" dirty="0"/>
              <a:t>UNIQUE SYNTAX</a:t>
            </a:r>
          </a:p>
        </p:txBody>
      </p:sp>
      <p:sp>
        <p:nvSpPr>
          <p:cNvPr id="3" name="Content Placeholder 2"/>
          <p:cNvSpPr>
            <a:spLocks noGrp="1"/>
          </p:cNvSpPr>
          <p:nvPr>
            <p:ph idx="1"/>
          </p:nvPr>
        </p:nvSpPr>
        <p:spPr>
          <a:xfrm>
            <a:off x="676656" y="1935126"/>
            <a:ext cx="10753725" cy="3842739"/>
          </a:xfrm>
        </p:spPr>
        <p:txBody>
          <a:bodyPr>
            <a:normAutofit fontScale="92500" lnSpcReduction="20000"/>
          </a:bodyPr>
          <a:lstStyle/>
          <a:p>
            <a:r>
              <a:rPr lang="en-US" sz="1800" b="1" dirty="0">
                <a:solidFill>
                  <a:srgbClr val="0000CD"/>
                </a:solidFill>
                <a:latin typeface="Consolas" panose="020B0609020204030204" pitchFamily="49" charset="0"/>
              </a:rPr>
              <a:t>CREATE TABLE</a:t>
            </a:r>
            <a:r>
              <a:rPr lang="en-US" dirty="0"/>
              <a:t> </a:t>
            </a:r>
            <a:r>
              <a:rPr lang="en-US" sz="1800" dirty="0">
                <a:solidFill>
                  <a:srgbClr val="000000"/>
                </a:solidFill>
                <a:latin typeface="Consolas" panose="020B0609020204030204" pitchFamily="49" charset="0"/>
              </a:rPr>
              <a:t>Persons</a:t>
            </a:r>
            <a:r>
              <a:rPr lang="en-US" dirty="0"/>
              <a:t> (</a:t>
            </a:r>
            <a:br>
              <a:rPr lang="en-US" dirty="0"/>
            </a:br>
            <a:r>
              <a:rPr lang="en-US" dirty="0"/>
              <a:t>    </a:t>
            </a:r>
            <a:r>
              <a:rPr lang="en-US" sz="1800" dirty="0">
                <a:solidFill>
                  <a:srgbClr val="000000"/>
                </a:solidFill>
                <a:latin typeface="Consolas" panose="020B0609020204030204" pitchFamily="49" charset="0"/>
              </a:rPr>
              <a:t>ID </a:t>
            </a:r>
            <a:r>
              <a:rPr lang="en-US" sz="1800" b="1" dirty="0">
                <a:solidFill>
                  <a:srgbClr val="0000CD"/>
                </a:solidFill>
                <a:latin typeface="Consolas" panose="020B0609020204030204" pitchFamily="49" charset="0"/>
              </a:rPr>
              <a:t>int NOT NULL UNIQUE</a:t>
            </a:r>
            <a:r>
              <a:rPr lang="en-US" dirty="0"/>
              <a:t>,</a:t>
            </a:r>
            <a:br>
              <a:rPr lang="en-US" dirty="0"/>
            </a:br>
            <a:r>
              <a:rPr lang="en-US" dirty="0"/>
              <a:t>    </a:t>
            </a:r>
            <a:r>
              <a:rPr lang="en-US" sz="1800" dirty="0" err="1">
                <a:solidFill>
                  <a:srgbClr val="000000"/>
                </a:solidFill>
                <a:latin typeface="Consolas" panose="020B0609020204030204" pitchFamily="49" charset="0"/>
              </a:rPr>
              <a:t>LastName</a:t>
            </a:r>
            <a:r>
              <a:rPr lang="en-US" dirty="0"/>
              <a:t> </a:t>
            </a:r>
            <a:r>
              <a:rPr lang="en-US" sz="1800" b="1" dirty="0">
                <a:solidFill>
                  <a:srgbClr val="0000CD"/>
                </a:solidFill>
                <a:latin typeface="Consolas" panose="020B0609020204030204" pitchFamily="49" charset="0"/>
              </a:rPr>
              <a:t>varchar(255) NOT NULL</a:t>
            </a:r>
            <a:r>
              <a:rPr lang="en-US" dirty="0"/>
              <a:t>,</a:t>
            </a:r>
            <a:br>
              <a:rPr lang="en-US" dirty="0"/>
            </a:br>
            <a:r>
              <a:rPr lang="en-US" dirty="0"/>
              <a:t>    </a:t>
            </a:r>
            <a:r>
              <a:rPr lang="en-US" sz="1800" dirty="0">
                <a:solidFill>
                  <a:srgbClr val="000000"/>
                </a:solidFill>
                <a:latin typeface="Consolas" panose="020B0609020204030204" pitchFamily="49" charset="0"/>
              </a:rPr>
              <a:t>FirstName</a:t>
            </a:r>
            <a:r>
              <a:rPr lang="en-US" dirty="0"/>
              <a:t> </a:t>
            </a:r>
            <a:r>
              <a:rPr lang="en-US" sz="1800" b="1" dirty="0">
                <a:solidFill>
                  <a:srgbClr val="0000CD"/>
                </a:solidFill>
                <a:latin typeface="Consolas" panose="020B0609020204030204" pitchFamily="49" charset="0"/>
              </a:rPr>
              <a:t>varchar(255),</a:t>
            </a:r>
            <a:r>
              <a:rPr lang="en-US" dirty="0"/>
              <a:t/>
            </a:r>
            <a:br>
              <a:rPr lang="en-US" dirty="0"/>
            </a:br>
            <a:r>
              <a:rPr lang="en-US" dirty="0"/>
              <a:t>    </a:t>
            </a:r>
            <a:r>
              <a:rPr lang="en-US" sz="1800" dirty="0">
                <a:solidFill>
                  <a:srgbClr val="000000"/>
                </a:solidFill>
                <a:latin typeface="Consolas" panose="020B0609020204030204" pitchFamily="49" charset="0"/>
              </a:rPr>
              <a:t>Age</a:t>
            </a:r>
            <a:r>
              <a:rPr lang="en-US" dirty="0"/>
              <a:t> </a:t>
            </a:r>
            <a:r>
              <a:rPr lang="en-US" sz="1800" b="1" dirty="0">
                <a:solidFill>
                  <a:srgbClr val="0000CD"/>
                </a:solidFill>
                <a:latin typeface="Consolas" panose="020B0609020204030204" pitchFamily="49" charset="0"/>
              </a:rPr>
              <a:t>int</a:t>
            </a:r>
            <a:r>
              <a:rPr lang="en-US" dirty="0"/>
              <a:t/>
            </a:r>
            <a:br>
              <a:rPr lang="en-US" dirty="0"/>
            </a:br>
            <a:r>
              <a:rPr lang="en-US" dirty="0"/>
              <a:t>);</a:t>
            </a:r>
          </a:p>
          <a:p>
            <a:r>
              <a:rPr lang="en-US" b="1" u="sng" dirty="0"/>
              <a:t>Alter Unique ADD Command</a:t>
            </a:r>
          </a:p>
          <a:p>
            <a:r>
              <a:rPr lang="en-US" sz="1800" b="1" dirty="0">
                <a:solidFill>
                  <a:srgbClr val="0000CD"/>
                </a:solidFill>
                <a:latin typeface="Consolas" panose="020B0609020204030204" pitchFamily="49" charset="0"/>
              </a:rPr>
              <a:t>Alter table </a:t>
            </a:r>
            <a:r>
              <a:rPr lang="en-US" sz="1800" dirty="0">
                <a:solidFill>
                  <a:srgbClr val="000000"/>
                </a:solidFill>
                <a:latin typeface="Consolas" panose="020B0609020204030204" pitchFamily="49" charset="0"/>
              </a:rPr>
              <a:t>Student3</a:t>
            </a:r>
          </a:p>
          <a:p>
            <a:r>
              <a:rPr lang="fr-FR" sz="1800" b="1" dirty="0" err="1">
                <a:solidFill>
                  <a:srgbClr val="0000CD"/>
                </a:solidFill>
                <a:latin typeface="Consolas" panose="020B0609020204030204" pitchFamily="49" charset="0"/>
              </a:rPr>
              <a:t>Add</a:t>
            </a:r>
            <a:r>
              <a:rPr lang="fr-FR" sz="1800" b="1" dirty="0">
                <a:solidFill>
                  <a:srgbClr val="0000CD"/>
                </a:solidFill>
                <a:latin typeface="Consolas" panose="020B0609020204030204" pitchFamily="49" charset="0"/>
              </a:rPr>
              <a:t> </a:t>
            </a:r>
            <a:r>
              <a:rPr lang="fr-FR" sz="1800" b="1" dirty="0" err="1">
                <a:solidFill>
                  <a:srgbClr val="0000CD"/>
                </a:solidFill>
                <a:latin typeface="Consolas" panose="020B0609020204030204" pitchFamily="49" charset="0"/>
              </a:rPr>
              <a:t>constraint</a:t>
            </a:r>
            <a:r>
              <a:rPr lang="fr-FR" sz="1800" b="1" dirty="0">
                <a:solidFill>
                  <a:srgbClr val="0000CD"/>
                </a:solidFill>
                <a:latin typeface="Consolas" panose="020B0609020204030204" pitchFamily="49" charset="0"/>
              </a:rPr>
              <a:t> </a:t>
            </a:r>
            <a:r>
              <a:rPr lang="fr-FR" sz="1800" dirty="0" err="1">
                <a:solidFill>
                  <a:srgbClr val="000000"/>
                </a:solidFill>
                <a:latin typeface="Consolas" panose="020B0609020204030204" pitchFamily="49" charset="0"/>
              </a:rPr>
              <a:t>myunique</a:t>
            </a:r>
            <a:r>
              <a:rPr lang="fr-FR" dirty="0"/>
              <a:t> </a:t>
            </a:r>
            <a:r>
              <a:rPr lang="fr-FR" sz="1800" b="1" dirty="0">
                <a:solidFill>
                  <a:srgbClr val="0000CD"/>
                </a:solidFill>
                <a:latin typeface="Consolas" panose="020B0609020204030204" pitchFamily="49" charset="0"/>
              </a:rPr>
              <a:t>UNIQUE</a:t>
            </a:r>
            <a:r>
              <a:rPr lang="fr-FR" sz="1800" dirty="0">
                <a:solidFill>
                  <a:srgbClr val="000000"/>
                </a:solidFill>
                <a:latin typeface="Consolas" panose="020B0609020204030204" pitchFamily="49" charset="0"/>
              </a:rPr>
              <a:t>(</a:t>
            </a:r>
            <a:r>
              <a:rPr lang="fr-FR" sz="1800" dirty="0" err="1">
                <a:solidFill>
                  <a:srgbClr val="000000"/>
                </a:solidFill>
                <a:latin typeface="Consolas" panose="020B0609020204030204" pitchFamily="49" charset="0"/>
              </a:rPr>
              <a:t>std_id</a:t>
            </a:r>
            <a:r>
              <a:rPr lang="fr-FR" sz="1800" dirty="0">
                <a:solidFill>
                  <a:srgbClr val="000000"/>
                </a:solidFill>
                <a:latin typeface="Consolas" panose="020B0609020204030204" pitchFamily="49" charset="0"/>
              </a:rPr>
              <a:t>)</a:t>
            </a:r>
          </a:p>
          <a:p>
            <a:r>
              <a:rPr lang="en-US" b="1" u="sng" dirty="0"/>
              <a:t>Alter Unique DROP Command</a:t>
            </a:r>
            <a:endParaRPr lang="en-US" u="sng" dirty="0"/>
          </a:p>
          <a:p>
            <a:r>
              <a:rPr lang="fr-FR" sz="1800" b="1" dirty="0">
                <a:solidFill>
                  <a:srgbClr val="0000CD"/>
                </a:solidFill>
                <a:latin typeface="Consolas" panose="020B0609020204030204" pitchFamily="49" charset="0"/>
              </a:rPr>
              <a:t>alter table </a:t>
            </a:r>
            <a:r>
              <a:rPr lang="fr-FR" sz="1800" dirty="0">
                <a:solidFill>
                  <a:srgbClr val="000000"/>
                </a:solidFill>
                <a:latin typeface="Consolas" panose="020B0609020204030204" pitchFamily="49" charset="0"/>
              </a:rPr>
              <a:t>student3</a:t>
            </a:r>
            <a:r>
              <a:rPr lang="fr-FR" dirty="0"/>
              <a:t> </a:t>
            </a:r>
            <a:r>
              <a:rPr lang="fr-FR" sz="1800" b="1" dirty="0">
                <a:solidFill>
                  <a:srgbClr val="0000CD"/>
                </a:solidFill>
                <a:latin typeface="Consolas" panose="020B0609020204030204" pitchFamily="49" charset="0"/>
              </a:rPr>
              <a:t>drop </a:t>
            </a:r>
            <a:r>
              <a:rPr lang="fr-FR" sz="1800" b="1" dirty="0" err="1">
                <a:solidFill>
                  <a:srgbClr val="0000CD"/>
                </a:solidFill>
                <a:latin typeface="Consolas" panose="020B0609020204030204" pitchFamily="49" charset="0"/>
              </a:rPr>
              <a:t>constraint</a:t>
            </a:r>
            <a:r>
              <a:rPr lang="fr-FR" dirty="0"/>
              <a:t> </a:t>
            </a:r>
            <a:r>
              <a:rPr lang="fr-FR" sz="1800" dirty="0" err="1">
                <a:solidFill>
                  <a:srgbClr val="000000"/>
                </a:solidFill>
                <a:latin typeface="Consolas" panose="020B0609020204030204" pitchFamily="49" charset="0"/>
              </a:rPr>
              <a:t>myunique</a:t>
            </a:r>
            <a:endParaRPr lang="fr-FR" sz="1800" dirty="0">
              <a:solidFill>
                <a:srgbClr val="000000"/>
              </a:solidFill>
              <a:latin typeface="Consolas" panose="020B0609020204030204" pitchFamily="49" charset="0"/>
            </a:endParaRPr>
          </a:p>
          <a:p>
            <a:r>
              <a:rPr lang="en-US" sz="1800" b="1" dirty="0">
                <a:solidFill>
                  <a:srgbClr val="0000CD"/>
                </a:solidFill>
                <a:latin typeface="Consolas" panose="020B0609020204030204" pitchFamily="49" charset="0"/>
              </a:rPr>
              <a:t>Alter table </a:t>
            </a:r>
            <a:r>
              <a:rPr lang="en-US" sz="1800" dirty="0">
                <a:solidFill>
                  <a:srgbClr val="000000"/>
                </a:solidFill>
                <a:latin typeface="Consolas" panose="020B0609020204030204" pitchFamily="49" charset="0"/>
              </a:rPr>
              <a:t>student3</a:t>
            </a:r>
            <a:r>
              <a:rPr lang="en-US" dirty="0"/>
              <a:t> </a:t>
            </a:r>
            <a:r>
              <a:rPr lang="en-US" sz="1800" b="1" dirty="0">
                <a:solidFill>
                  <a:srgbClr val="0000CD"/>
                </a:solidFill>
                <a:latin typeface="Consolas" panose="020B0609020204030204" pitchFamily="49" charset="0"/>
              </a:rPr>
              <a:t>drop column</a:t>
            </a:r>
            <a:r>
              <a:rPr lang="en-US" dirty="0"/>
              <a:t> </a:t>
            </a:r>
            <a:r>
              <a:rPr lang="en-US" sz="1800" dirty="0" err="1">
                <a:solidFill>
                  <a:srgbClr val="000000"/>
                </a:solidFill>
                <a:latin typeface="Consolas" panose="020B0609020204030204" pitchFamily="49" charset="0"/>
              </a:rPr>
              <a:t>std_id</a:t>
            </a:r>
            <a:endParaRPr lang="fr-FR" sz="1800" dirty="0">
              <a:solidFill>
                <a:srgbClr val="000000"/>
              </a:solidFill>
              <a:latin typeface="Consolas" panose="020B0609020204030204" pitchFamily="49" charset="0"/>
            </a:endParaRPr>
          </a:p>
          <a:p>
            <a:endParaRPr lang="en-US" b="1" dirty="0"/>
          </a:p>
        </p:txBody>
      </p:sp>
    </p:spTree>
    <p:extLst>
      <p:ext uri="{BB962C8B-B14F-4D97-AF65-F5344CB8AC3E}">
        <p14:creationId xmlns:p14="http://schemas.microsoft.com/office/powerpoint/2010/main" val="1035648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43EBCB-A34E-4953-971E-3DF45F404564}"/>
              </a:ext>
            </a:extLst>
          </p:cNvPr>
          <p:cNvSpPr>
            <a:spLocks noGrp="1"/>
          </p:cNvSpPr>
          <p:nvPr>
            <p:ph type="title"/>
          </p:nvPr>
        </p:nvSpPr>
        <p:spPr/>
        <p:txBody>
          <a:bodyPr/>
          <a:lstStyle/>
          <a:p>
            <a:pPr algn="ctr"/>
            <a:r>
              <a:rPr lang="en-US" b="1" dirty="0"/>
              <a:t>PRIMARY KEY</a:t>
            </a:r>
            <a:endParaRPr lang="en-US" dirty="0"/>
          </a:p>
        </p:txBody>
      </p:sp>
      <p:sp>
        <p:nvSpPr>
          <p:cNvPr id="7" name="Rectangle 6">
            <a:extLst>
              <a:ext uri="{FF2B5EF4-FFF2-40B4-BE49-F238E27FC236}">
                <a16:creationId xmlns:a16="http://schemas.microsoft.com/office/drawing/2014/main" xmlns="" id="{F118701B-247B-4D96-9B03-FAE2DEE7EDC4}"/>
              </a:ext>
            </a:extLst>
          </p:cNvPr>
          <p:cNvSpPr/>
          <p:nvPr/>
        </p:nvSpPr>
        <p:spPr>
          <a:xfrm>
            <a:off x="762002" y="2157731"/>
            <a:ext cx="10772774" cy="3724096"/>
          </a:xfrm>
          <a:prstGeom prst="rect">
            <a:avLst/>
          </a:prstGeom>
        </p:spPr>
        <p:txBody>
          <a:bodyPr wrap="square">
            <a:spAutoFit/>
          </a:bodyPr>
          <a:lstStyle/>
          <a:p>
            <a:pPr lvl="0" eaLnBrk="0" fontAlgn="base" hangingPunct="0">
              <a:spcBef>
                <a:spcPct val="0"/>
              </a:spcBef>
              <a:spcAft>
                <a:spcPct val="0"/>
              </a:spcAft>
            </a:pPr>
            <a:r>
              <a:rPr lang="en-US" altLang="en-US" dirty="0">
                <a:solidFill>
                  <a:srgbClr val="000000"/>
                </a:solidFill>
                <a:latin typeface="Verdana" panose="020B0604030504040204" pitchFamily="34" charset="0"/>
              </a:rPr>
              <a:t>The </a:t>
            </a:r>
            <a:r>
              <a:rPr lang="en-US" altLang="en-US" dirty="0">
                <a:solidFill>
                  <a:srgbClr val="DC143C"/>
                </a:solidFill>
                <a:latin typeface="Consolas" panose="020B0609020204030204" pitchFamily="49" charset="0"/>
              </a:rPr>
              <a:t>PRIMARY KEY</a:t>
            </a:r>
            <a:r>
              <a:rPr lang="en-US" altLang="en-US" dirty="0">
                <a:solidFill>
                  <a:srgbClr val="000000"/>
                </a:solidFill>
                <a:latin typeface="Verdana" panose="020B0604030504040204" pitchFamily="34" charset="0"/>
              </a:rPr>
              <a:t> constraint uniquely identifies each record in a table.</a:t>
            </a: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dirty="0">
                <a:solidFill>
                  <a:srgbClr val="000000"/>
                </a:solidFill>
                <a:latin typeface="Verdana" panose="020B0604030504040204" pitchFamily="34" charset="0"/>
              </a:rPr>
              <a:t>Primary keys must contain UNIQUE values, and cannot contain NULL values.</a:t>
            </a: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dirty="0">
                <a:solidFill>
                  <a:srgbClr val="000000"/>
                </a:solidFill>
                <a:latin typeface="Verdana" panose="020B0604030504040204" pitchFamily="34" charset="0"/>
              </a:rPr>
              <a:t>A table can have only ONE primary key; and in the table, this primary key can consist of single or multiple columns (fields).</a:t>
            </a:r>
          </a:p>
          <a:p>
            <a:pPr lvl="0" eaLnBrk="0" fontAlgn="base" hangingPunct="0">
              <a:spcBef>
                <a:spcPct val="0"/>
              </a:spcBef>
              <a:spcAft>
                <a:spcPct val="0"/>
              </a:spcAft>
            </a:pPr>
            <a:endParaRPr lang="en-US" altLang="en-US" sz="3200" dirty="0">
              <a:solidFill>
                <a:srgbClr val="000000"/>
              </a:solidFill>
              <a:latin typeface="Verdana" panose="020B0604030504040204" pitchFamily="34" charset="0"/>
            </a:endParaRPr>
          </a:p>
          <a:p>
            <a:r>
              <a:rPr lang="en-US" sz="1700" b="1" dirty="0">
                <a:solidFill>
                  <a:srgbClr val="0000CD"/>
                </a:solidFill>
                <a:latin typeface="Consolas" panose="020B0609020204030204" pitchFamily="49" charset="0"/>
              </a:rPr>
              <a:t>create table </a:t>
            </a:r>
            <a:r>
              <a:rPr lang="en-US" sz="1700" dirty="0">
                <a:solidFill>
                  <a:srgbClr val="000000"/>
                </a:solidFill>
                <a:latin typeface="Consolas" panose="020B0609020204030204" pitchFamily="49" charset="0"/>
              </a:rPr>
              <a:t>customer(</a:t>
            </a:r>
          </a:p>
          <a:p>
            <a:r>
              <a:rPr lang="en-US" sz="1700" dirty="0">
                <a:solidFill>
                  <a:srgbClr val="000000"/>
                </a:solidFill>
                <a:latin typeface="Consolas" panose="020B0609020204030204" pitchFamily="49" charset="0"/>
              </a:rPr>
              <a:t>ID</a:t>
            </a:r>
            <a:r>
              <a:rPr lang="en-US" dirty="0"/>
              <a:t> </a:t>
            </a:r>
            <a:r>
              <a:rPr lang="en-US" sz="1700" b="1" dirty="0">
                <a:solidFill>
                  <a:srgbClr val="0000CD"/>
                </a:solidFill>
                <a:latin typeface="Consolas" panose="020B0609020204030204" pitchFamily="49" charset="0"/>
              </a:rPr>
              <a:t>int Primary key,</a:t>
            </a:r>
          </a:p>
          <a:p>
            <a:r>
              <a:rPr lang="en-US" sz="1700" dirty="0">
                <a:solidFill>
                  <a:srgbClr val="000000"/>
                </a:solidFill>
                <a:latin typeface="Consolas" panose="020B0609020204030204" pitchFamily="49" charset="0"/>
              </a:rPr>
              <a:t>Name</a:t>
            </a:r>
            <a:r>
              <a:rPr lang="en-US" dirty="0"/>
              <a:t> </a:t>
            </a:r>
            <a:r>
              <a:rPr lang="en-US" sz="1700" b="1" dirty="0">
                <a:solidFill>
                  <a:srgbClr val="0000CD"/>
                </a:solidFill>
                <a:latin typeface="Consolas" panose="020B0609020204030204" pitchFamily="49" charset="0"/>
              </a:rPr>
              <a:t>varchar (225),</a:t>
            </a:r>
          </a:p>
          <a:p>
            <a:r>
              <a:rPr lang="en-US" sz="1700" dirty="0">
                <a:solidFill>
                  <a:srgbClr val="000000"/>
                </a:solidFill>
                <a:latin typeface="Consolas" panose="020B0609020204030204" pitchFamily="49" charset="0"/>
              </a:rPr>
              <a:t>Age</a:t>
            </a:r>
            <a:r>
              <a:rPr lang="en-US" dirty="0"/>
              <a:t> </a:t>
            </a:r>
            <a:r>
              <a:rPr lang="en-US" sz="1700" b="1" dirty="0">
                <a:solidFill>
                  <a:srgbClr val="0000CD"/>
                </a:solidFill>
                <a:latin typeface="Consolas" panose="020B0609020204030204" pitchFamily="49" charset="0"/>
              </a:rPr>
              <a:t>int not null,</a:t>
            </a:r>
          </a:p>
          <a:p>
            <a:r>
              <a:rPr lang="en-US" sz="1700" dirty="0">
                <a:solidFill>
                  <a:srgbClr val="000000"/>
                </a:solidFill>
                <a:latin typeface="Consolas" panose="020B0609020204030204" pitchFamily="49" charset="0"/>
              </a:rPr>
              <a:t>Address</a:t>
            </a:r>
            <a:r>
              <a:rPr lang="en-US" dirty="0"/>
              <a:t> </a:t>
            </a:r>
            <a:r>
              <a:rPr lang="en-US" sz="1700" b="1" dirty="0">
                <a:solidFill>
                  <a:srgbClr val="0000CD"/>
                </a:solidFill>
                <a:latin typeface="Consolas" panose="020B0609020204030204" pitchFamily="49" charset="0"/>
              </a:rPr>
              <a:t>char (225)</a:t>
            </a:r>
          </a:p>
          <a:p>
            <a:r>
              <a:rPr lang="en-US" dirty="0"/>
              <a:t>)</a:t>
            </a:r>
            <a:endParaRPr lang="en-US" altLang="en-US" sz="3200" dirty="0">
              <a:latin typeface="Arial" panose="020B0604020202020204" pitchFamily="34" charset="0"/>
            </a:endParaRPr>
          </a:p>
        </p:txBody>
      </p:sp>
    </p:spTree>
    <p:extLst>
      <p:ext uri="{BB962C8B-B14F-4D97-AF65-F5344CB8AC3E}">
        <p14:creationId xmlns:p14="http://schemas.microsoft.com/office/powerpoint/2010/main" val="33369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7DABE3-FBE4-4232-A9BD-7AB322F4B3D5}"/>
              </a:ext>
            </a:extLst>
          </p:cNvPr>
          <p:cNvSpPr>
            <a:spLocks noGrp="1"/>
          </p:cNvSpPr>
          <p:nvPr>
            <p:ph type="title"/>
          </p:nvPr>
        </p:nvSpPr>
        <p:spPr>
          <a:xfrm>
            <a:off x="657224" y="499533"/>
            <a:ext cx="10772775" cy="1371797"/>
          </a:xfrm>
        </p:spPr>
        <p:txBody>
          <a:bodyPr/>
          <a:lstStyle/>
          <a:p>
            <a:pPr algn="ctr"/>
            <a:r>
              <a:rPr lang="en-US" b="1" dirty="0"/>
              <a:t>ALTER PRIMARY KEY</a:t>
            </a:r>
          </a:p>
        </p:txBody>
      </p:sp>
      <p:sp>
        <p:nvSpPr>
          <p:cNvPr id="3" name="Content Placeholder 2">
            <a:extLst>
              <a:ext uri="{FF2B5EF4-FFF2-40B4-BE49-F238E27FC236}">
                <a16:creationId xmlns:a16="http://schemas.microsoft.com/office/drawing/2014/main" xmlns="" id="{63C30DBA-7D18-4AB4-9A3D-017BC6ED138C}"/>
              </a:ext>
            </a:extLst>
          </p:cNvPr>
          <p:cNvSpPr>
            <a:spLocks noGrp="1"/>
          </p:cNvSpPr>
          <p:nvPr>
            <p:ph idx="1"/>
          </p:nvPr>
        </p:nvSpPr>
        <p:spPr/>
        <p:txBody>
          <a:bodyPr/>
          <a:lstStyle/>
          <a:p>
            <a:r>
              <a:rPr lang="en-US" b="1" dirty="0">
                <a:solidFill>
                  <a:schemeClr val="accent2">
                    <a:lumMod val="50000"/>
                  </a:schemeClr>
                </a:solidFill>
              </a:rPr>
              <a:t>--</a:t>
            </a:r>
            <a:r>
              <a:rPr lang="en-US" b="1" dirty="0" err="1">
                <a:solidFill>
                  <a:schemeClr val="accent2">
                    <a:lumMod val="50000"/>
                  </a:schemeClr>
                </a:solidFill>
              </a:rPr>
              <a:t>Exsisting</a:t>
            </a:r>
            <a:r>
              <a:rPr lang="en-US" b="1" dirty="0">
                <a:solidFill>
                  <a:schemeClr val="accent2">
                    <a:lumMod val="50000"/>
                  </a:schemeClr>
                </a:solidFill>
              </a:rPr>
              <a:t> table column to convert primary key</a:t>
            </a:r>
          </a:p>
          <a:p>
            <a:r>
              <a:rPr lang="en-US" b="1" u="sng" dirty="0"/>
              <a:t>Alter Primary Key ADD Command</a:t>
            </a:r>
            <a:endParaRPr lang="en-US" b="1" dirty="0">
              <a:solidFill>
                <a:schemeClr val="accent2">
                  <a:lumMod val="50000"/>
                </a:schemeClr>
              </a:solidFill>
            </a:endParaRPr>
          </a:p>
          <a:p>
            <a:r>
              <a:rPr lang="en-US" sz="1700" b="1" dirty="0">
                <a:solidFill>
                  <a:srgbClr val="0000CD"/>
                </a:solidFill>
                <a:latin typeface="Consolas" panose="020B0609020204030204" pitchFamily="49" charset="0"/>
              </a:rPr>
              <a:t>alter table </a:t>
            </a:r>
            <a:r>
              <a:rPr lang="en-US" sz="1700" dirty="0">
                <a:solidFill>
                  <a:srgbClr val="000000"/>
                </a:solidFill>
                <a:latin typeface="Consolas" panose="020B0609020204030204" pitchFamily="49" charset="0"/>
              </a:rPr>
              <a:t>customer</a:t>
            </a:r>
            <a:r>
              <a:rPr lang="en-US" dirty="0"/>
              <a:t> </a:t>
            </a:r>
            <a:r>
              <a:rPr lang="en-US" sz="1700" b="1" dirty="0">
                <a:solidFill>
                  <a:srgbClr val="0000CD"/>
                </a:solidFill>
                <a:latin typeface="Consolas" panose="020B0609020204030204" pitchFamily="49" charset="0"/>
              </a:rPr>
              <a:t>add PRIMARY KEY</a:t>
            </a:r>
            <a:r>
              <a:rPr lang="en-US" sz="1700" dirty="0">
                <a:solidFill>
                  <a:srgbClr val="000000"/>
                </a:solidFill>
                <a:latin typeface="Consolas" panose="020B0609020204030204" pitchFamily="49" charset="0"/>
              </a:rPr>
              <a:t>(ID)</a:t>
            </a:r>
          </a:p>
          <a:p>
            <a:r>
              <a:rPr lang="en-US" sz="1700" b="1" dirty="0">
                <a:solidFill>
                  <a:srgbClr val="0000CD"/>
                </a:solidFill>
                <a:latin typeface="Consolas" panose="020B0609020204030204" pitchFamily="49" charset="0"/>
              </a:rPr>
              <a:t>alter table </a:t>
            </a:r>
            <a:r>
              <a:rPr lang="en-US" sz="1700" dirty="0">
                <a:solidFill>
                  <a:srgbClr val="000000"/>
                </a:solidFill>
                <a:latin typeface="Consolas" panose="020B0609020204030204" pitchFamily="49" charset="0"/>
              </a:rPr>
              <a:t>customer</a:t>
            </a:r>
            <a:r>
              <a:rPr lang="en-US" dirty="0"/>
              <a:t> </a:t>
            </a:r>
            <a:r>
              <a:rPr lang="en-US" sz="1700" b="1" dirty="0">
                <a:solidFill>
                  <a:srgbClr val="0000CD"/>
                </a:solidFill>
                <a:latin typeface="Consolas" panose="020B0609020204030204" pitchFamily="49" charset="0"/>
              </a:rPr>
              <a:t>Add</a:t>
            </a:r>
            <a:r>
              <a:rPr lang="en-US" dirty="0"/>
              <a:t> </a:t>
            </a:r>
            <a:r>
              <a:rPr lang="en-US" sz="1700" dirty="0">
                <a:solidFill>
                  <a:srgbClr val="000000"/>
                </a:solidFill>
                <a:latin typeface="Consolas" panose="020B0609020204030204" pitchFamily="49" charset="0"/>
              </a:rPr>
              <a:t>Constraint</a:t>
            </a:r>
            <a:r>
              <a:rPr lang="en-US" dirty="0"/>
              <a:t> </a:t>
            </a:r>
            <a:r>
              <a:rPr lang="en-US" sz="1700" b="1" dirty="0" err="1">
                <a:solidFill>
                  <a:srgbClr val="0000CD"/>
                </a:solidFill>
                <a:latin typeface="Consolas" panose="020B0609020204030204" pitchFamily="49" charset="0"/>
              </a:rPr>
              <a:t>Pk_custID</a:t>
            </a:r>
            <a:r>
              <a:rPr lang="en-US" sz="1700" b="1" dirty="0">
                <a:solidFill>
                  <a:srgbClr val="0000CD"/>
                </a:solidFill>
                <a:latin typeface="Consolas" panose="020B0609020204030204" pitchFamily="49" charset="0"/>
              </a:rPr>
              <a:t> PRIMARY KEY </a:t>
            </a:r>
            <a:r>
              <a:rPr lang="en-US" sz="1700" dirty="0">
                <a:solidFill>
                  <a:srgbClr val="000000"/>
                </a:solidFill>
                <a:latin typeface="Consolas" panose="020B0609020204030204" pitchFamily="49" charset="0"/>
              </a:rPr>
              <a:t>(ID);</a:t>
            </a:r>
          </a:p>
          <a:p>
            <a:r>
              <a:rPr lang="en-US" b="1" u="sng" dirty="0"/>
              <a:t>Alter Primary Key Drop Command</a:t>
            </a:r>
          </a:p>
          <a:p>
            <a:r>
              <a:rPr lang="en-US" sz="1700" b="1" dirty="0">
                <a:solidFill>
                  <a:srgbClr val="0000CD"/>
                </a:solidFill>
                <a:latin typeface="Consolas" panose="020B0609020204030204" pitchFamily="49" charset="0"/>
              </a:rPr>
              <a:t>Alter table </a:t>
            </a:r>
            <a:r>
              <a:rPr lang="en-US" sz="1700" dirty="0">
                <a:solidFill>
                  <a:srgbClr val="000000"/>
                </a:solidFill>
                <a:latin typeface="Consolas" panose="020B0609020204030204" pitchFamily="49" charset="0"/>
              </a:rPr>
              <a:t>customer</a:t>
            </a:r>
            <a:r>
              <a:rPr lang="en-US" dirty="0"/>
              <a:t> </a:t>
            </a:r>
            <a:r>
              <a:rPr lang="en-US" sz="1700" b="1" dirty="0">
                <a:solidFill>
                  <a:srgbClr val="0000CD"/>
                </a:solidFill>
                <a:latin typeface="Consolas" panose="020B0609020204030204" pitchFamily="49" charset="0"/>
              </a:rPr>
              <a:t>Drop</a:t>
            </a:r>
            <a:r>
              <a:rPr lang="en-US" dirty="0"/>
              <a:t> </a:t>
            </a:r>
            <a:r>
              <a:rPr lang="en-US" sz="1700" dirty="0">
                <a:solidFill>
                  <a:srgbClr val="000000"/>
                </a:solidFill>
                <a:latin typeface="Consolas" panose="020B0609020204030204" pitchFamily="49" charset="0"/>
              </a:rPr>
              <a:t>constraint</a:t>
            </a:r>
            <a:r>
              <a:rPr lang="en-US" dirty="0"/>
              <a:t> </a:t>
            </a:r>
            <a:r>
              <a:rPr lang="en-US" sz="1700" b="1" dirty="0">
                <a:solidFill>
                  <a:srgbClr val="0000CD"/>
                </a:solidFill>
                <a:latin typeface="Consolas" panose="020B0609020204030204" pitchFamily="49" charset="0"/>
              </a:rPr>
              <a:t>PK__customer__3214EC274A5A5518</a:t>
            </a:r>
          </a:p>
          <a:p>
            <a:r>
              <a:rPr lang="en-US" sz="1700" b="1" dirty="0">
                <a:solidFill>
                  <a:srgbClr val="0000CD"/>
                </a:solidFill>
                <a:latin typeface="Consolas" panose="020B0609020204030204" pitchFamily="49" charset="0"/>
              </a:rPr>
              <a:t>Alter table </a:t>
            </a:r>
            <a:r>
              <a:rPr lang="en-US" sz="1700" dirty="0">
                <a:solidFill>
                  <a:srgbClr val="000000"/>
                </a:solidFill>
                <a:latin typeface="Consolas" panose="020B0609020204030204" pitchFamily="49" charset="0"/>
              </a:rPr>
              <a:t>customer</a:t>
            </a:r>
            <a:r>
              <a:rPr lang="en-US" dirty="0"/>
              <a:t> </a:t>
            </a:r>
            <a:r>
              <a:rPr lang="en-US" sz="1700" b="1" dirty="0">
                <a:solidFill>
                  <a:srgbClr val="0000CD"/>
                </a:solidFill>
                <a:latin typeface="Consolas" panose="020B0609020204030204" pitchFamily="49" charset="0"/>
              </a:rPr>
              <a:t>drop column </a:t>
            </a:r>
            <a:r>
              <a:rPr lang="en-US" sz="1700" dirty="0">
                <a:solidFill>
                  <a:srgbClr val="000000"/>
                </a:solidFill>
                <a:latin typeface="Consolas" panose="020B0609020204030204" pitchFamily="49" charset="0"/>
              </a:rPr>
              <a:t>ID</a:t>
            </a:r>
          </a:p>
        </p:txBody>
      </p:sp>
    </p:spTree>
    <p:extLst>
      <p:ext uri="{BB962C8B-B14F-4D97-AF65-F5344CB8AC3E}">
        <p14:creationId xmlns:p14="http://schemas.microsoft.com/office/powerpoint/2010/main" val="3380504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CA37CD-098F-4E37-B03F-7F359DB37CDA}"/>
              </a:ext>
            </a:extLst>
          </p:cNvPr>
          <p:cNvSpPr>
            <a:spLocks noGrp="1"/>
          </p:cNvSpPr>
          <p:nvPr>
            <p:ph type="title"/>
          </p:nvPr>
        </p:nvSpPr>
        <p:spPr/>
        <p:txBody>
          <a:bodyPr/>
          <a:lstStyle/>
          <a:p>
            <a:pPr algn="ctr"/>
            <a:r>
              <a:rPr lang="en-US" b="1" dirty="0"/>
              <a:t>FOREIGN KEY</a:t>
            </a:r>
          </a:p>
        </p:txBody>
      </p:sp>
      <p:sp>
        <p:nvSpPr>
          <p:cNvPr id="6" name="Rectangle 5">
            <a:extLst>
              <a:ext uri="{FF2B5EF4-FFF2-40B4-BE49-F238E27FC236}">
                <a16:creationId xmlns:a16="http://schemas.microsoft.com/office/drawing/2014/main" xmlns="" id="{8490C69F-0F2F-4866-908A-57B0108DF2EC}"/>
              </a:ext>
            </a:extLst>
          </p:cNvPr>
          <p:cNvSpPr/>
          <p:nvPr/>
        </p:nvSpPr>
        <p:spPr>
          <a:xfrm>
            <a:off x="837978" y="2157731"/>
            <a:ext cx="10772775" cy="3216265"/>
          </a:xfrm>
          <a:prstGeom prst="rect">
            <a:avLst/>
          </a:prstGeom>
        </p:spPr>
        <p:txBody>
          <a:bodyPr wrap="square">
            <a:spAutoFit/>
          </a:bodyPr>
          <a:lstStyle/>
          <a:p>
            <a:pPr lvl="0" eaLnBrk="0" fontAlgn="base" hangingPunct="0">
              <a:spcBef>
                <a:spcPct val="0"/>
              </a:spcBef>
              <a:spcAft>
                <a:spcPct val="0"/>
              </a:spcAft>
            </a:pPr>
            <a:r>
              <a:rPr lang="en-US" altLang="en-US" dirty="0">
                <a:solidFill>
                  <a:srgbClr val="000000"/>
                </a:solidFill>
                <a:latin typeface="Verdana" panose="020B0604030504040204" pitchFamily="34" charset="0"/>
              </a:rPr>
              <a:t>A </a:t>
            </a:r>
            <a:r>
              <a:rPr lang="en-US" altLang="en-US" dirty="0">
                <a:solidFill>
                  <a:srgbClr val="DC143C"/>
                </a:solidFill>
                <a:latin typeface="Consolas" panose="020B0609020204030204" pitchFamily="49" charset="0"/>
              </a:rPr>
              <a:t>FOREIGN KEY</a:t>
            </a:r>
            <a:r>
              <a:rPr lang="en-US" altLang="en-US" dirty="0">
                <a:solidFill>
                  <a:srgbClr val="000000"/>
                </a:solidFill>
                <a:latin typeface="Verdana" panose="020B0604030504040204" pitchFamily="34" charset="0"/>
              </a:rPr>
              <a:t> is a field (or collection of fields) in one table, that refers to the </a:t>
            </a:r>
            <a:r>
              <a:rPr lang="en-US" altLang="en-US" dirty="0">
                <a:solidFill>
                  <a:srgbClr val="DC143C"/>
                </a:solidFill>
                <a:latin typeface="Consolas" panose="020B0609020204030204" pitchFamily="49" charset="0"/>
                <a:hlinkClick r:id="rId2"/>
              </a:rPr>
              <a:t>PRIMARY KEY</a:t>
            </a:r>
            <a:r>
              <a:rPr lang="en-US" altLang="en-US" dirty="0">
                <a:solidFill>
                  <a:srgbClr val="000000"/>
                </a:solidFill>
                <a:latin typeface="Verdana" panose="020B0604030504040204" pitchFamily="34" charset="0"/>
              </a:rPr>
              <a:t> in another table.</a:t>
            </a: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dirty="0">
                <a:solidFill>
                  <a:srgbClr val="000000"/>
                </a:solidFill>
                <a:latin typeface="Verdana" panose="020B0604030504040204" pitchFamily="34" charset="0"/>
              </a:rPr>
              <a:t>The table with the foreign key is called the child table, and the table with the primary key is called the referenced or parent table.</a:t>
            </a:r>
          </a:p>
          <a:p>
            <a:pPr lvl="0" eaLnBrk="0" fontAlgn="base" hangingPunct="0">
              <a:spcBef>
                <a:spcPct val="0"/>
              </a:spcBef>
              <a:spcAft>
                <a:spcPct val="0"/>
              </a:spcAft>
            </a:pPr>
            <a:endParaRPr lang="en-US" altLang="en-US" sz="1100" dirty="0">
              <a:solidFill>
                <a:srgbClr val="000000"/>
              </a:solidFill>
              <a:latin typeface="Verdana" panose="020B0604030504040204" pitchFamily="34" charset="0"/>
            </a:endParaRPr>
          </a:p>
          <a:p>
            <a:pPr eaLnBrk="0" fontAlgn="base" hangingPunct="0">
              <a:spcBef>
                <a:spcPct val="0"/>
              </a:spcBef>
              <a:spcAft>
                <a:spcPct val="0"/>
              </a:spcAft>
            </a:pPr>
            <a:r>
              <a:rPr lang="en-US" dirty="0">
                <a:solidFill>
                  <a:srgbClr val="000000"/>
                </a:solidFill>
                <a:latin typeface="Verdana" panose="020B0604030504040204" pitchFamily="34" charset="0"/>
              </a:rPr>
              <a:t>Foreign key constraints are used to enforce referential integrity.</a:t>
            </a:r>
          </a:p>
          <a:p>
            <a:pPr eaLnBrk="0" fontAlgn="base" hangingPunct="0">
              <a:spcBef>
                <a:spcPct val="0"/>
              </a:spcBef>
              <a:spcAft>
                <a:spcPct val="0"/>
              </a:spcAft>
            </a:pPr>
            <a:endParaRPr lang="en-US" altLang="en-US" dirty="0">
              <a:solidFill>
                <a:srgbClr val="000000"/>
              </a:solidFill>
              <a:latin typeface="Verdana" panose="020B0604030504040204" pitchFamily="34" charset="0"/>
            </a:endParaRPr>
          </a:p>
          <a:p>
            <a:pPr eaLnBrk="0" fontAlgn="base" hangingPunct="0">
              <a:spcBef>
                <a:spcPct val="0"/>
              </a:spcBef>
              <a:spcAft>
                <a:spcPct val="0"/>
              </a:spcAft>
            </a:pPr>
            <a:r>
              <a:rPr lang="en-US" sz="1700" b="1" dirty="0">
                <a:solidFill>
                  <a:srgbClr val="0000CD"/>
                </a:solidFill>
                <a:latin typeface="Consolas" panose="020B0609020204030204" pitchFamily="49" charset="0"/>
              </a:rPr>
              <a:t>create table </a:t>
            </a:r>
            <a:r>
              <a:rPr lang="en-US" sz="1700" dirty="0">
                <a:solidFill>
                  <a:srgbClr val="000000"/>
                </a:solidFill>
                <a:latin typeface="Consolas" panose="020B0609020204030204" pitchFamily="49" charset="0"/>
              </a:rPr>
              <a:t>customer2 (</a:t>
            </a:r>
            <a:r>
              <a:rPr lang="en-US" sz="1700" dirty="0" err="1">
                <a:solidFill>
                  <a:srgbClr val="000000"/>
                </a:solidFill>
                <a:latin typeface="Consolas" panose="020B0609020204030204" pitchFamily="49" charset="0"/>
              </a:rPr>
              <a:t>cust_id</a:t>
            </a:r>
            <a:r>
              <a:rPr lang="en-US" sz="1700"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int primary key</a:t>
            </a:r>
            <a:r>
              <a:rPr lang="en-US" sz="1700" dirty="0">
                <a:solidFill>
                  <a:srgbClr val="000000"/>
                </a:solidFill>
                <a:latin typeface="Consolas" panose="020B0609020204030204" pitchFamily="49" charset="0"/>
              </a:rPr>
              <a:t>, name </a:t>
            </a:r>
            <a:r>
              <a:rPr lang="en-US" sz="1700" b="1" dirty="0">
                <a:solidFill>
                  <a:srgbClr val="0000CD"/>
                </a:solidFill>
                <a:latin typeface="Consolas" panose="020B0609020204030204" pitchFamily="49" charset="0"/>
              </a:rPr>
              <a:t>varchar (225)</a:t>
            </a:r>
            <a:r>
              <a:rPr lang="en-US" dirty="0"/>
              <a:t>);</a:t>
            </a:r>
            <a:endParaRPr lang="en-US" altLang="en-US" dirty="0">
              <a:solidFill>
                <a:srgbClr val="000000"/>
              </a:solidFill>
              <a:latin typeface="Verdana" panose="020B0604030504040204" pitchFamily="34" charset="0"/>
            </a:endParaRPr>
          </a:p>
          <a:p>
            <a:endParaRPr lang="en-US" dirty="0"/>
          </a:p>
          <a:p>
            <a:r>
              <a:rPr lang="en-US" sz="1700" b="1" dirty="0">
                <a:solidFill>
                  <a:srgbClr val="0000CD"/>
                </a:solidFill>
                <a:latin typeface="Consolas" panose="020B0609020204030204" pitchFamily="49" charset="0"/>
              </a:rPr>
              <a:t>create table </a:t>
            </a:r>
            <a:r>
              <a:rPr lang="en-US" sz="1700" dirty="0" err="1">
                <a:solidFill>
                  <a:srgbClr val="000000"/>
                </a:solidFill>
                <a:latin typeface="Consolas" panose="020B0609020204030204" pitchFamily="49" charset="0"/>
              </a:rPr>
              <a:t>orderr</a:t>
            </a:r>
            <a:r>
              <a:rPr lang="en-US" sz="1700" dirty="0">
                <a:solidFill>
                  <a:srgbClr val="000000"/>
                </a:solidFill>
                <a:latin typeface="Consolas" panose="020B0609020204030204" pitchFamily="49" charset="0"/>
              </a:rPr>
              <a:t> (</a:t>
            </a:r>
            <a:r>
              <a:rPr lang="en-US" sz="1700" dirty="0" err="1">
                <a:solidFill>
                  <a:srgbClr val="000000"/>
                </a:solidFill>
                <a:latin typeface="Consolas" panose="020B0609020204030204" pitchFamily="49" charset="0"/>
              </a:rPr>
              <a:t>Order_ID</a:t>
            </a:r>
            <a:r>
              <a:rPr lang="en-US" sz="1700" dirty="0">
                <a:solidFill>
                  <a:srgbClr val="000000"/>
                </a:solidFill>
                <a:latin typeface="Consolas" panose="020B0609020204030204" pitchFamily="49" charset="0"/>
              </a:rPr>
              <a:t> int </a:t>
            </a:r>
            <a:r>
              <a:rPr lang="en-US" sz="1700" b="1" dirty="0">
                <a:solidFill>
                  <a:srgbClr val="0000CD"/>
                </a:solidFill>
                <a:latin typeface="Consolas" panose="020B0609020204030204" pitchFamily="49" charset="0"/>
              </a:rPr>
              <a:t>primary key</a:t>
            </a:r>
            <a:r>
              <a:rPr lang="en-US" dirty="0"/>
              <a:t>, </a:t>
            </a:r>
            <a:r>
              <a:rPr lang="en-US" sz="1700" dirty="0">
                <a:solidFill>
                  <a:srgbClr val="000000"/>
                </a:solidFill>
                <a:latin typeface="Consolas" panose="020B0609020204030204" pitchFamily="49" charset="0"/>
              </a:rPr>
              <a:t>item</a:t>
            </a:r>
            <a:r>
              <a:rPr lang="en-US" dirty="0"/>
              <a:t> </a:t>
            </a:r>
            <a:r>
              <a:rPr lang="en-US" sz="1700" b="1" dirty="0">
                <a:solidFill>
                  <a:srgbClr val="0000CD"/>
                </a:solidFill>
                <a:latin typeface="Consolas" panose="020B0609020204030204" pitchFamily="49" charset="0"/>
              </a:rPr>
              <a:t>varchar (225) not null</a:t>
            </a:r>
            <a:r>
              <a:rPr lang="en-US" dirty="0"/>
              <a:t>, </a:t>
            </a:r>
          </a:p>
          <a:p>
            <a:r>
              <a:rPr lang="en-US" sz="1700" dirty="0" err="1">
                <a:solidFill>
                  <a:srgbClr val="000000"/>
                </a:solidFill>
                <a:latin typeface="Consolas" panose="020B0609020204030204" pitchFamily="49" charset="0"/>
              </a:rPr>
              <a:t>cust_id</a:t>
            </a:r>
            <a:r>
              <a:rPr lang="en-US" sz="1700"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int Foreign key References </a:t>
            </a:r>
            <a:r>
              <a:rPr lang="en-US" sz="1700" dirty="0">
                <a:solidFill>
                  <a:srgbClr val="000000"/>
                </a:solidFill>
                <a:latin typeface="Consolas" panose="020B0609020204030204" pitchFamily="49" charset="0"/>
              </a:rPr>
              <a:t>customer2 (</a:t>
            </a:r>
            <a:r>
              <a:rPr lang="en-US" sz="1700" dirty="0" err="1">
                <a:solidFill>
                  <a:srgbClr val="000000"/>
                </a:solidFill>
                <a:latin typeface="Consolas" panose="020B0609020204030204" pitchFamily="49" charset="0"/>
              </a:rPr>
              <a:t>cust_id</a:t>
            </a:r>
            <a:r>
              <a:rPr lang="en-US" sz="1700" dirty="0">
                <a:solidFill>
                  <a:srgbClr val="000000"/>
                </a:solidFill>
                <a:latin typeface="Consolas" panose="020B0609020204030204" pitchFamily="49" charset="0"/>
              </a:rPr>
              <a:t>))</a:t>
            </a:r>
            <a:endParaRPr lang="en-US" altLang="en-US"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605462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6475D-60B4-415D-A59A-9FD2C5669E0E}"/>
              </a:ext>
            </a:extLst>
          </p:cNvPr>
          <p:cNvSpPr>
            <a:spLocks noGrp="1"/>
          </p:cNvSpPr>
          <p:nvPr>
            <p:ph type="title"/>
          </p:nvPr>
        </p:nvSpPr>
        <p:spPr>
          <a:xfrm>
            <a:off x="657224" y="499533"/>
            <a:ext cx="10772775" cy="1350532"/>
          </a:xfrm>
        </p:spPr>
        <p:txBody>
          <a:bodyPr/>
          <a:lstStyle/>
          <a:p>
            <a:r>
              <a:rPr lang="en-US" b="1" dirty="0"/>
              <a:t>ALTER FOREIGN KEY</a:t>
            </a:r>
            <a:endParaRPr lang="en-US" dirty="0"/>
          </a:p>
        </p:txBody>
      </p:sp>
      <p:sp>
        <p:nvSpPr>
          <p:cNvPr id="3" name="Content Placeholder 2">
            <a:extLst>
              <a:ext uri="{FF2B5EF4-FFF2-40B4-BE49-F238E27FC236}">
                <a16:creationId xmlns:a16="http://schemas.microsoft.com/office/drawing/2014/main" xmlns="" id="{BCE06841-6943-418F-ABCF-624230A1E700}"/>
              </a:ext>
            </a:extLst>
          </p:cNvPr>
          <p:cNvSpPr>
            <a:spLocks noGrp="1"/>
          </p:cNvSpPr>
          <p:nvPr>
            <p:ph idx="1"/>
          </p:nvPr>
        </p:nvSpPr>
        <p:spPr>
          <a:xfrm>
            <a:off x="676274" y="1969150"/>
            <a:ext cx="10753725" cy="3766185"/>
          </a:xfrm>
        </p:spPr>
        <p:txBody>
          <a:bodyPr/>
          <a:lstStyle/>
          <a:p>
            <a:r>
              <a:rPr lang="en-US" sz="1800" b="1" dirty="0">
                <a:solidFill>
                  <a:schemeClr val="accent2">
                    <a:lumMod val="50000"/>
                  </a:schemeClr>
                </a:solidFill>
              </a:rPr>
              <a:t>--</a:t>
            </a:r>
            <a:r>
              <a:rPr lang="en-US" sz="1800" b="1" dirty="0" err="1">
                <a:solidFill>
                  <a:schemeClr val="accent2">
                    <a:lumMod val="50000"/>
                  </a:schemeClr>
                </a:solidFill>
              </a:rPr>
              <a:t>Exsisting</a:t>
            </a:r>
            <a:r>
              <a:rPr lang="en-US" sz="1800" b="1" dirty="0">
                <a:solidFill>
                  <a:schemeClr val="accent2">
                    <a:lumMod val="50000"/>
                  </a:schemeClr>
                </a:solidFill>
              </a:rPr>
              <a:t> table column to convert Foreign key</a:t>
            </a:r>
          </a:p>
          <a:p>
            <a:r>
              <a:rPr lang="en-US" sz="1800" b="1" u="sng" dirty="0"/>
              <a:t>Alter Foreign Key ADD Command</a:t>
            </a:r>
            <a:endParaRPr lang="en-US" sz="1700" b="1" dirty="0">
              <a:solidFill>
                <a:srgbClr val="0000CD"/>
              </a:solidFill>
              <a:latin typeface="Consolas" panose="020B0609020204030204" pitchFamily="49" charset="0"/>
            </a:endParaRPr>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orderr</a:t>
            </a:r>
            <a:r>
              <a:rPr lang="en-US" sz="1700" dirty="0">
                <a:solidFill>
                  <a:srgbClr val="000000"/>
                </a:solidFill>
                <a:latin typeface="Consolas" panose="020B0609020204030204" pitchFamily="49" charset="0"/>
              </a:rPr>
              <a:t> </a:t>
            </a:r>
          </a:p>
          <a:p>
            <a:r>
              <a:rPr lang="en-US" sz="1700" b="1" dirty="0">
                <a:solidFill>
                  <a:srgbClr val="0000CD"/>
                </a:solidFill>
                <a:latin typeface="Consolas" panose="020B0609020204030204" pitchFamily="49" charset="0"/>
              </a:rPr>
              <a:t>add constraint </a:t>
            </a:r>
            <a:r>
              <a:rPr lang="en-US" sz="1700" b="1" dirty="0" err="1">
                <a:solidFill>
                  <a:srgbClr val="000000"/>
                </a:solidFill>
                <a:latin typeface="Consolas" panose="020B0609020204030204" pitchFamily="49" charset="0"/>
              </a:rPr>
              <a:t>FK_custID</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FOREIGN KEY</a:t>
            </a:r>
            <a:r>
              <a:rPr lang="en-US" sz="1700" b="1" dirty="0">
                <a:solidFill>
                  <a:srgbClr val="000000"/>
                </a:solidFill>
                <a:latin typeface="Consolas" panose="020B0609020204030204" pitchFamily="49" charset="0"/>
              </a:rPr>
              <a:t>(</a:t>
            </a:r>
            <a:r>
              <a:rPr lang="en-US" sz="1700" b="1" dirty="0" err="1">
                <a:solidFill>
                  <a:srgbClr val="000000"/>
                </a:solidFill>
                <a:latin typeface="Consolas" panose="020B0609020204030204" pitchFamily="49" charset="0"/>
              </a:rPr>
              <a:t>cust_id</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References</a:t>
            </a:r>
            <a:r>
              <a:rPr lang="en-US" dirty="0"/>
              <a:t> </a:t>
            </a:r>
            <a:r>
              <a:rPr lang="en-US" sz="1700" b="1" dirty="0">
                <a:solidFill>
                  <a:srgbClr val="000000"/>
                </a:solidFill>
                <a:latin typeface="Consolas" panose="020B0609020204030204" pitchFamily="49" charset="0"/>
              </a:rPr>
              <a:t>customer2 (</a:t>
            </a:r>
            <a:r>
              <a:rPr lang="en-US" sz="1700" b="1" dirty="0" err="1">
                <a:solidFill>
                  <a:srgbClr val="000000"/>
                </a:solidFill>
                <a:latin typeface="Consolas" panose="020B0609020204030204" pitchFamily="49" charset="0"/>
              </a:rPr>
              <a:t>cust_id</a:t>
            </a:r>
            <a:r>
              <a:rPr lang="en-US" sz="1700" b="1" dirty="0">
                <a:solidFill>
                  <a:srgbClr val="000000"/>
                </a:solidFill>
                <a:latin typeface="Consolas" panose="020B0609020204030204" pitchFamily="49" charset="0"/>
              </a:rPr>
              <a:t>)</a:t>
            </a:r>
          </a:p>
          <a:p>
            <a:r>
              <a:rPr lang="en-US" sz="1800" b="1" u="sng" dirty="0"/>
              <a:t>Alter Foreign Key Drop Command</a:t>
            </a:r>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orderr</a:t>
            </a:r>
            <a:r>
              <a:rPr lang="en-US" dirty="0"/>
              <a:t> </a:t>
            </a:r>
            <a:r>
              <a:rPr lang="en-US" sz="1700" b="1" dirty="0">
                <a:solidFill>
                  <a:srgbClr val="0000CD"/>
                </a:solidFill>
                <a:latin typeface="Consolas" panose="020B0609020204030204" pitchFamily="49" charset="0"/>
              </a:rPr>
              <a:t>drop constraint </a:t>
            </a:r>
            <a:r>
              <a:rPr lang="en-US" sz="1700" b="1" dirty="0">
                <a:solidFill>
                  <a:srgbClr val="000000"/>
                </a:solidFill>
                <a:latin typeface="Consolas" panose="020B0609020204030204" pitchFamily="49" charset="0"/>
              </a:rPr>
              <a:t>FK__orderr__cust_id__5070F446</a:t>
            </a:r>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orderr</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drop column </a:t>
            </a:r>
            <a:r>
              <a:rPr lang="en-US" sz="1700" b="1" dirty="0" err="1">
                <a:solidFill>
                  <a:srgbClr val="000000"/>
                </a:solidFill>
                <a:latin typeface="Consolas" panose="020B0609020204030204" pitchFamily="49" charset="0"/>
              </a:rPr>
              <a:t>cust_id</a:t>
            </a:r>
            <a:endParaRPr lang="en-US" sz="17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18552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696BB3-CEB4-4933-9B30-F76ECCC46817}"/>
              </a:ext>
            </a:extLst>
          </p:cNvPr>
          <p:cNvSpPr>
            <a:spLocks noGrp="1"/>
          </p:cNvSpPr>
          <p:nvPr>
            <p:ph type="title"/>
          </p:nvPr>
        </p:nvSpPr>
        <p:spPr>
          <a:xfrm>
            <a:off x="657223" y="839775"/>
            <a:ext cx="10772775" cy="797639"/>
          </a:xfrm>
        </p:spPr>
        <p:txBody>
          <a:bodyPr/>
          <a:lstStyle/>
          <a:p>
            <a:pPr algn="ctr"/>
            <a:r>
              <a:rPr lang="en-US" b="1" dirty="0"/>
              <a:t>CHECK CONSTRAINT</a:t>
            </a:r>
            <a:endParaRPr lang="en-US" dirty="0"/>
          </a:p>
        </p:txBody>
      </p:sp>
      <p:sp>
        <p:nvSpPr>
          <p:cNvPr id="6" name="Rectangle 5">
            <a:extLst>
              <a:ext uri="{FF2B5EF4-FFF2-40B4-BE49-F238E27FC236}">
                <a16:creationId xmlns:a16="http://schemas.microsoft.com/office/drawing/2014/main" xmlns="" id="{5C0CA42C-12A4-4A65-9B7A-734B86CAE0C8}"/>
              </a:ext>
            </a:extLst>
          </p:cNvPr>
          <p:cNvSpPr/>
          <p:nvPr/>
        </p:nvSpPr>
        <p:spPr>
          <a:xfrm>
            <a:off x="657223" y="1977403"/>
            <a:ext cx="10772775" cy="1846659"/>
          </a:xfrm>
          <a:prstGeom prst="rect">
            <a:avLst/>
          </a:prstGeom>
        </p:spPr>
        <p:txBody>
          <a:bodyPr wrap="square">
            <a:spAutoFit/>
          </a:bodyPr>
          <a:lstStyle/>
          <a:p>
            <a:pPr lvl="0" eaLnBrk="0" fontAlgn="base" hangingPunct="0">
              <a:spcBef>
                <a:spcPct val="0"/>
              </a:spcBef>
              <a:spcAft>
                <a:spcPct val="0"/>
              </a:spcAft>
            </a:pPr>
            <a:r>
              <a:rPr lang="en-US" altLang="en-US" dirty="0">
                <a:solidFill>
                  <a:srgbClr val="000000"/>
                </a:solidFill>
                <a:latin typeface="Verdana" panose="020B0604030504040204" pitchFamily="34" charset="0"/>
              </a:rPr>
              <a:t>The </a:t>
            </a:r>
            <a:r>
              <a:rPr lang="en-US" altLang="en-US" dirty="0">
                <a:solidFill>
                  <a:srgbClr val="DC143C"/>
                </a:solidFill>
                <a:latin typeface="Consolas" panose="020B0609020204030204" pitchFamily="49" charset="0"/>
              </a:rPr>
              <a:t>CHECK</a:t>
            </a:r>
            <a:r>
              <a:rPr lang="en-US" altLang="en-US" dirty="0">
                <a:solidFill>
                  <a:srgbClr val="000000"/>
                </a:solidFill>
                <a:latin typeface="Verdana" panose="020B0604030504040204" pitchFamily="34" charset="0"/>
              </a:rPr>
              <a:t> constraint is used to limit the value range that can be placed in a column.</a:t>
            </a: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dirty="0">
                <a:solidFill>
                  <a:srgbClr val="000000"/>
                </a:solidFill>
                <a:latin typeface="Verdana" panose="020B0604030504040204" pitchFamily="34" charset="0"/>
              </a:rPr>
              <a:t>If you define a </a:t>
            </a:r>
            <a:r>
              <a:rPr lang="en-US" altLang="en-US" dirty="0">
                <a:solidFill>
                  <a:srgbClr val="DC143C"/>
                </a:solidFill>
                <a:latin typeface="Consolas" panose="020B0609020204030204" pitchFamily="49" charset="0"/>
              </a:rPr>
              <a:t>CHECK</a:t>
            </a:r>
            <a:r>
              <a:rPr lang="en-US" altLang="en-US" dirty="0">
                <a:solidFill>
                  <a:srgbClr val="000000"/>
                </a:solidFill>
                <a:latin typeface="Verdana" panose="020B0604030504040204" pitchFamily="34" charset="0"/>
              </a:rPr>
              <a:t> constraint on a column it will allow only certain values for this column.</a:t>
            </a:r>
          </a:p>
          <a:p>
            <a:pPr lvl="0" eaLnBrk="0" fontAlgn="base" hangingPunct="0">
              <a:spcBef>
                <a:spcPct val="0"/>
              </a:spcBef>
              <a:spcAft>
                <a:spcPct val="0"/>
              </a:spcAft>
            </a:pPr>
            <a:endParaRPr lang="en-US" altLang="en-US" sz="1200" dirty="0"/>
          </a:p>
          <a:p>
            <a:pPr lvl="0" eaLnBrk="0" fontAlgn="base" hangingPunct="0">
              <a:spcBef>
                <a:spcPct val="0"/>
              </a:spcBef>
              <a:spcAft>
                <a:spcPct val="0"/>
              </a:spcAft>
            </a:pPr>
            <a:r>
              <a:rPr lang="en-US" altLang="en-US" dirty="0">
                <a:solidFill>
                  <a:srgbClr val="000000"/>
                </a:solidFill>
                <a:latin typeface="Verdana" panose="020B0604030504040204" pitchFamily="34" charset="0"/>
              </a:rPr>
              <a:t>If you define a </a:t>
            </a:r>
            <a:r>
              <a:rPr lang="en-US" altLang="en-US" dirty="0">
                <a:solidFill>
                  <a:srgbClr val="DC143C"/>
                </a:solidFill>
                <a:latin typeface="Consolas" panose="020B0609020204030204" pitchFamily="49" charset="0"/>
              </a:rPr>
              <a:t>CHECK</a:t>
            </a:r>
            <a:r>
              <a:rPr lang="en-US" altLang="en-US" dirty="0">
                <a:solidFill>
                  <a:srgbClr val="000000"/>
                </a:solidFill>
                <a:latin typeface="Verdana" panose="020B0604030504040204" pitchFamily="34" charset="0"/>
              </a:rPr>
              <a:t> constraint on a table it can limit the values in certain columns based on values in other columns in the row.</a:t>
            </a:r>
            <a:endParaRPr lang="en-US" altLang="en-US" sz="3200" dirty="0">
              <a:latin typeface="Arial" panose="020B0604020202020204" pitchFamily="34" charset="0"/>
            </a:endParaRPr>
          </a:p>
        </p:txBody>
      </p:sp>
    </p:spTree>
    <p:extLst>
      <p:ext uri="{BB962C8B-B14F-4D97-AF65-F5344CB8AC3E}">
        <p14:creationId xmlns:p14="http://schemas.microsoft.com/office/powerpoint/2010/main" val="2325582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Transcat</a:t>
            </a:r>
            <a:r>
              <a:rPr lang="en-US" dirty="0"/>
              <a:t>- SQL</a:t>
            </a:r>
          </a:p>
        </p:txBody>
      </p:sp>
      <p:sp>
        <p:nvSpPr>
          <p:cNvPr id="3" name="Content Placeholder 2"/>
          <p:cNvSpPr>
            <a:spLocks noGrp="1"/>
          </p:cNvSpPr>
          <p:nvPr>
            <p:ph idx="1"/>
          </p:nvPr>
        </p:nvSpPr>
        <p:spPr/>
        <p:txBody>
          <a:bodyPr>
            <a:normAutofit fontScale="70000" lnSpcReduction="20000"/>
          </a:bodyPr>
          <a:lstStyle/>
          <a:p>
            <a:pPr>
              <a:lnSpc>
                <a:spcPct val="100000"/>
              </a:lnSpc>
              <a:tabLst>
                <a:tab pos="353695" algn="l"/>
                <a:tab pos="354330" algn="l"/>
              </a:tabLst>
            </a:pPr>
            <a:r>
              <a:rPr lang="en-US" sz="3100" dirty="0"/>
              <a:t>Transact-SQL is Microsoft's implementation of the standard SQL.</a:t>
            </a:r>
          </a:p>
          <a:p>
            <a:pPr>
              <a:lnSpc>
                <a:spcPct val="100000"/>
              </a:lnSpc>
            </a:pPr>
            <a:endParaRPr lang="en-US" sz="3100" dirty="0"/>
          </a:p>
          <a:p>
            <a:pPr>
              <a:lnSpc>
                <a:spcPct val="100000"/>
              </a:lnSpc>
              <a:tabLst>
                <a:tab pos="353695" algn="l"/>
                <a:tab pos="354330" algn="l"/>
              </a:tabLst>
            </a:pPr>
            <a:r>
              <a:rPr lang="en-US" sz="3100" dirty="0"/>
              <a:t>Usually referred to as T-SQL, this language implements a standardized way to communicate to the database.</a:t>
            </a:r>
          </a:p>
          <a:p>
            <a:pPr>
              <a:lnSpc>
                <a:spcPct val="100000"/>
              </a:lnSpc>
            </a:pPr>
            <a:endParaRPr lang="en-US" sz="3100" dirty="0"/>
          </a:p>
          <a:p>
            <a:pPr marR="502284">
              <a:lnSpc>
                <a:spcPct val="100000"/>
              </a:lnSpc>
              <a:tabLst>
                <a:tab pos="353695" algn="l"/>
                <a:tab pos="354330" algn="l"/>
              </a:tabLst>
            </a:pPr>
            <a:r>
              <a:rPr lang="en-US" sz="3100" dirty="0"/>
              <a:t>The Transact-SQL language is an enhancement to SQL, the American National  Standards Institute (ANSI) standard relational database language.</a:t>
            </a:r>
          </a:p>
          <a:p>
            <a:pPr>
              <a:lnSpc>
                <a:spcPct val="100000"/>
              </a:lnSpc>
            </a:pPr>
            <a:endParaRPr lang="en-US" sz="3100" dirty="0"/>
          </a:p>
          <a:p>
            <a:pPr marR="443865">
              <a:lnSpc>
                <a:spcPct val="100000"/>
              </a:lnSpc>
              <a:tabLst>
                <a:tab pos="353695" algn="l"/>
                <a:tab pos="354330" algn="l"/>
              </a:tabLst>
            </a:pPr>
            <a:r>
              <a:rPr lang="en-US" sz="3100" dirty="0"/>
              <a:t>It provides a comprehensive language that supports defining tables, inserting,  deleting, updating, and accessing the data in the table.</a:t>
            </a:r>
          </a:p>
          <a:p>
            <a:endParaRPr lang="en-US" dirty="0"/>
          </a:p>
        </p:txBody>
      </p:sp>
    </p:spTree>
    <p:extLst>
      <p:ext uri="{BB962C8B-B14F-4D97-AF65-F5344CB8AC3E}">
        <p14:creationId xmlns:p14="http://schemas.microsoft.com/office/powerpoint/2010/main" val="182061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66475D-60B4-415D-A59A-9FD2C5669E0E}"/>
              </a:ext>
            </a:extLst>
          </p:cNvPr>
          <p:cNvSpPr>
            <a:spLocks noGrp="1"/>
          </p:cNvSpPr>
          <p:nvPr>
            <p:ph type="title"/>
          </p:nvPr>
        </p:nvSpPr>
        <p:spPr>
          <a:xfrm>
            <a:off x="657224" y="499533"/>
            <a:ext cx="10772775" cy="1350532"/>
          </a:xfrm>
        </p:spPr>
        <p:txBody>
          <a:bodyPr/>
          <a:lstStyle/>
          <a:p>
            <a:pPr algn="ctr"/>
            <a:r>
              <a:rPr lang="en-US" b="1" dirty="0"/>
              <a:t>ALTER CHECK CONSTRAINT</a:t>
            </a:r>
            <a:endParaRPr lang="en-US" dirty="0"/>
          </a:p>
        </p:txBody>
      </p:sp>
      <p:sp>
        <p:nvSpPr>
          <p:cNvPr id="3" name="Content Placeholder 2">
            <a:extLst>
              <a:ext uri="{FF2B5EF4-FFF2-40B4-BE49-F238E27FC236}">
                <a16:creationId xmlns:a16="http://schemas.microsoft.com/office/drawing/2014/main" xmlns="" id="{BCE06841-6943-418F-ABCF-624230A1E700}"/>
              </a:ext>
            </a:extLst>
          </p:cNvPr>
          <p:cNvSpPr>
            <a:spLocks noGrp="1"/>
          </p:cNvSpPr>
          <p:nvPr>
            <p:ph idx="1"/>
          </p:nvPr>
        </p:nvSpPr>
        <p:spPr>
          <a:xfrm>
            <a:off x="676274" y="1969150"/>
            <a:ext cx="10753725" cy="3766185"/>
          </a:xfrm>
        </p:spPr>
        <p:txBody>
          <a:bodyPr/>
          <a:lstStyle/>
          <a:p>
            <a:r>
              <a:rPr lang="en-US" sz="1800" b="1" dirty="0">
                <a:solidFill>
                  <a:schemeClr val="accent2">
                    <a:lumMod val="50000"/>
                  </a:schemeClr>
                </a:solidFill>
              </a:rPr>
              <a:t>--</a:t>
            </a:r>
            <a:r>
              <a:rPr lang="en-US" sz="1800" b="1" dirty="0" err="1">
                <a:solidFill>
                  <a:schemeClr val="accent2">
                    <a:lumMod val="50000"/>
                  </a:schemeClr>
                </a:solidFill>
              </a:rPr>
              <a:t>Exsisting</a:t>
            </a:r>
            <a:r>
              <a:rPr lang="en-US" sz="1800" b="1" dirty="0">
                <a:solidFill>
                  <a:schemeClr val="accent2">
                    <a:lumMod val="50000"/>
                  </a:schemeClr>
                </a:solidFill>
              </a:rPr>
              <a:t> table column to convert Foreign key</a:t>
            </a:r>
          </a:p>
          <a:p>
            <a:r>
              <a:rPr lang="en-US" sz="1800" b="1" u="sng" dirty="0"/>
              <a:t>Alter Check Constraint ADD Command</a:t>
            </a:r>
            <a:endParaRPr lang="en-US" dirty="0"/>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EMP_PhoneExpenses</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add constraint </a:t>
            </a:r>
            <a:r>
              <a:rPr lang="en-US" sz="1700" b="1" dirty="0" err="1">
                <a:solidFill>
                  <a:srgbClr val="000000"/>
                </a:solidFill>
                <a:latin typeface="Consolas" panose="020B0609020204030204" pitchFamily="49" charset="0"/>
              </a:rPr>
              <a:t>CK_Uni</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Check</a:t>
            </a:r>
            <a:r>
              <a:rPr lang="en-US" dirty="0"/>
              <a:t> </a:t>
            </a:r>
            <a:r>
              <a:rPr lang="en-US" sz="1700" b="1" dirty="0">
                <a:solidFill>
                  <a:srgbClr val="000000"/>
                </a:solidFill>
                <a:latin typeface="Consolas" panose="020B0609020204030204" pitchFamily="49" charset="0"/>
              </a:rPr>
              <a:t>(Amount &gt;10)</a:t>
            </a:r>
          </a:p>
          <a:p>
            <a:endParaRPr lang="en-US" sz="1700" b="1" dirty="0">
              <a:solidFill>
                <a:srgbClr val="000000"/>
              </a:solidFill>
              <a:latin typeface="Consolas" panose="020B0609020204030204" pitchFamily="49" charset="0"/>
            </a:endParaRPr>
          </a:p>
          <a:p>
            <a:r>
              <a:rPr lang="en-US" sz="1800" b="1" u="sng" dirty="0"/>
              <a:t>Alter Check Constraint Drop Command</a:t>
            </a:r>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EMP_PhoneExpenses</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drop column </a:t>
            </a:r>
            <a:r>
              <a:rPr lang="en-US" sz="1700" b="1" dirty="0">
                <a:solidFill>
                  <a:srgbClr val="000000"/>
                </a:solidFill>
                <a:latin typeface="Consolas" panose="020B0609020204030204" pitchFamily="49" charset="0"/>
              </a:rPr>
              <a:t>Amount</a:t>
            </a:r>
          </a:p>
          <a:p>
            <a:r>
              <a:rPr lang="en-US" sz="1700" b="1" dirty="0">
                <a:solidFill>
                  <a:srgbClr val="0000CD"/>
                </a:solidFill>
                <a:latin typeface="Consolas" panose="020B0609020204030204" pitchFamily="49" charset="0"/>
              </a:rPr>
              <a:t>alter table </a:t>
            </a:r>
            <a:r>
              <a:rPr lang="en-US" sz="1700" b="1" dirty="0" err="1">
                <a:solidFill>
                  <a:srgbClr val="000000"/>
                </a:solidFill>
                <a:latin typeface="Consolas" panose="020B0609020204030204" pitchFamily="49" charset="0"/>
              </a:rPr>
              <a:t>EMP_PhoneExpenses</a:t>
            </a:r>
            <a:r>
              <a:rPr lang="en-US" sz="1700" b="1" dirty="0">
                <a:solidFill>
                  <a:srgbClr val="000000"/>
                </a:solidFill>
                <a:latin typeface="Consolas" panose="020B0609020204030204" pitchFamily="49" charset="0"/>
              </a:rPr>
              <a:t> </a:t>
            </a:r>
            <a:r>
              <a:rPr lang="en-US" sz="1700" b="1" dirty="0">
                <a:solidFill>
                  <a:srgbClr val="0000CD"/>
                </a:solidFill>
                <a:latin typeface="Consolas" panose="020B0609020204030204" pitchFamily="49" charset="0"/>
              </a:rPr>
              <a:t>drop constraint </a:t>
            </a:r>
            <a:r>
              <a:rPr lang="en-US" sz="1700" b="1" dirty="0">
                <a:solidFill>
                  <a:srgbClr val="000000"/>
                </a:solidFill>
                <a:latin typeface="Consolas" panose="020B0609020204030204" pitchFamily="49" charset="0"/>
              </a:rPr>
              <a:t>CK__EMP_Phone__Amoun__24927208</a:t>
            </a:r>
          </a:p>
        </p:txBody>
      </p:sp>
    </p:spTree>
    <p:extLst>
      <p:ext uri="{BB962C8B-B14F-4D97-AF65-F5344CB8AC3E}">
        <p14:creationId xmlns:p14="http://schemas.microsoft.com/office/powerpoint/2010/main" val="2140247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9697" y="544286"/>
            <a:ext cx="9870392" cy="4570358"/>
          </a:xfrm>
        </p:spPr>
        <p:txBody>
          <a:bodyPr>
            <a:normAutofit/>
          </a:bodyPr>
          <a:lstStyle/>
          <a:p>
            <a:pPr algn="ctr"/>
            <a:r>
              <a:rPr lang="en-US" b="1" spc="-5" dirty="0">
                <a:latin typeface="Palladio Uralic"/>
                <a:cs typeface="Palladio Uralic"/>
              </a:rPr>
              <a:t>SQL SELECT STATEMENT USE</a:t>
            </a:r>
            <a:endParaRPr lang="en-US" sz="8000" b="1" dirty="0"/>
          </a:p>
        </p:txBody>
      </p:sp>
    </p:spTree>
    <p:extLst>
      <p:ext uri="{BB962C8B-B14F-4D97-AF65-F5344CB8AC3E}">
        <p14:creationId xmlns:p14="http://schemas.microsoft.com/office/powerpoint/2010/main" val="224442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4004" y="2094422"/>
            <a:ext cx="9870392" cy="2669156"/>
          </a:xfrm>
        </p:spPr>
        <p:txBody>
          <a:bodyPr>
            <a:normAutofit fontScale="90000"/>
          </a:bodyPr>
          <a:lstStyle/>
          <a:p>
            <a:pPr algn="ctr"/>
            <a:r>
              <a:rPr lang="en-US" b="1" spc="-5" dirty="0">
                <a:latin typeface="Palladio Uralic"/>
                <a:cs typeface="Palladio Uralic"/>
              </a:rPr>
              <a:t/>
            </a:r>
            <a:br>
              <a:rPr lang="en-US" b="1" spc="-5" dirty="0">
                <a:latin typeface="Palladio Uralic"/>
                <a:cs typeface="Palladio Uralic"/>
              </a:rPr>
            </a:br>
            <a:r>
              <a:rPr lang="en-US" sz="6700" b="1" spc="-5" dirty="0">
                <a:latin typeface="Palladio Uralic"/>
                <a:cs typeface="Palladio Uralic"/>
              </a:rPr>
              <a:t>SQL CLAUSE</a:t>
            </a:r>
            <a:r>
              <a:rPr lang="en-US" sz="8000" dirty="0">
                <a:latin typeface="Palladio Uralic"/>
                <a:cs typeface="Palladio Uralic"/>
              </a:rPr>
              <a:t/>
            </a:r>
            <a:br>
              <a:rPr lang="en-US" sz="8000" dirty="0">
                <a:latin typeface="Palladio Uralic"/>
                <a:cs typeface="Palladio Uralic"/>
              </a:rPr>
            </a:br>
            <a:endParaRPr lang="en-US" sz="8000" b="1" dirty="0"/>
          </a:p>
        </p:txBody>
      </p:sp>
    </p:spTree>
    <p:extLst>
      <p:ext uri="{BB962C8B-B14F-4D97-AF65-F5344CB8AC3E}">
        <p14:creationId xmlns:p14="http://schemas.microsoft.com/office/powerpoint/2010/main" val="1248284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FF145F-997E-498E-AFAF-F7043720309B}"/>
              </a:ext>
            </a:extLst>
          </p:cNvPr>
          <p:cNvSpPr>
            <a:spLocks noGrp="1"/>
          </p:cNvSpPr>
          <p:nvPr>
            <p:ph type="title"/>
          </p:nvPr>
        </p:nvSpPr>
        <p:spPr>
          <a:xfrm>
            <a:off x="657224" y="499533"/>
            <a:ext cx="10772775" cy="978393"/>
          </a:xfrm>
        </p:spPr>
        <p:txBody>
          <a:bodyPr/>
          <a:lstStyle/>
          <a:p>
            <a:pPr algn="ctr"/>
            <a:r>
              <a:rPr lang="en-US" b="1" dirty="0"/>
              <a:t>SQL CLAUSES</a:t>
            </a:r>
          </a:p>
        </p:txBody>
      </p:sp>
      <p:sp>
        <p:nvSpPr>
          <p:cNvPr id="3" name="Content Placeholder 2">
            <a:extLst>
              <a:ext uri="{FF2B5EF4-FFF2-40B4-BE49-F238E27FC236}">
                <a16:creationId xmlns:a16="http://schemas.microsoft.com/office/drawing/2014/main" xmlns="" id="{4A9BB4EB-AAAC-43BB-9A59-E24686C795FA}"/>
              </a:ext>
            </a:extLst>
          </p:cNvPr>
          <p:cNvSpPr>
            <a:spLocks noGrp="1"/>
          </p:cNvSpPr>
          <p:nvPr>
            <p:ph idx="1"/>
          </p:nvPr>
        </p:nvSpPr>
        <p:spPr>
          <a:xfrm>
            <a:off x="719137" y="1717783"/>
            <a:ext cx="10753725" cy="448214"/>
          </a:xfrm>
        </p:spPr>
        <p:txBody>
          <a:bodyPr>
            <a:normAutofit fontScale="25000" lnSpcReduction="20000"/>
          </a:bodyPr>
          <a:lstStyle/>
          <a:p>
            <a:r>
              <a:rPr lang="en-US" sz="5500" dirty="0">
                <a:latin typeface="-apple-system"/>
              </a:rPr>
              <a:t>SQL clause helps us to retrieve a set or bundles of records from the table.</a:t>
            </a:r>
          </a:p>
          <a:p>
            <a:r>
              <a:rPr lang="en-US" sz="5500" dirty="0">
                <a:latin typeface="-apple-system"/>
              </a:rPr>
              <a:t>SQL clause helps us to specify a condition on the columns or the records of a table.</a:t>
            </a:r>
          </a:p>
          <a:p>
            <a:endParaRPr lang="en-US" dirty="0"/>
          </a:p>
        </p:txBody>
      </p:sp>
      <p:pic>
        <p:nvPicPr>
          <p:cNvPr id="17" name="Picture 16">
            <a:extLst>
              <a:ext uri="{FF2B5EF4-FFF2-40B4-BE49-F238E27FC236}">
                <a16:creationId xmlns:a16="http://schemas.microsoft.com/office/drawing/2014/main" xmlns="" id="{BA9488A8-BE5A-462B-B919-137A9064C067}"/>
              </a:ext>
            </a:extLst>
          </p:cNvPr>
          <p:cNvPicPr>
            <a:picLocks noChangeAspect="1"/>
          </p:cNvPicPr>
          <p:nvPr/>
        </p:nvPicPr>
        <p:blipFill>
          <a:blip r:embed="rId2"/>
          <a:stretch>
            <a:fillRect/>
          </a:stretch>
        </p:blipFill>
        <p:spPr>
          <a:xfrm>
            <a:off x="1996815" y="2405854"/>
            <a:ext cx="8112642" cy="3604864"/>
          </a:xfrm>
          <a:prstGeom prst="rect">
            <a:avLst/>
          </a:prstGeom>
        </p:spPr>
      </p:pic>
    </p:spTree>
    <p:extLst>
      <p:ext uri="{BB962C8B-B14F-4D97-AF65-F5344CB8AC3E}">
        <p14:creationId xmlns:p14="http://schemas.microsoft.com/office/powerpoint/2010/main" val="197807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7327" y="2435551"/>
            <a:ext cx="9870392" cy="1935608"/>
          </a:xfrm>
        </p:spPr>
        <p:txBody>
          <a:bodyPr>
            <a:normAutofit/>
          </a:bodyPr>
          <a:lstStyle/>
          <a:p>
            <a:pPr algn="ctr"/>
            <a:r>
              <a:rPr lang="en-US" b="1" spc="-5" dirty="0">
                <a:latin typeface="Palladio Uralic"/>
                <a:cs typeface="Palladio Uralic"/>
              </a:rPr>
              <a:t>WHERE CLAUSE</a:t>
            </a:r>
            <a:endParaRPr lang="en-US" sz="8000" b="1" dirty="0"/>
          </a:p>
        </p:txBody>
      </p:sp>
    </p:spTree>
    <p:extLst>
      <p:ext uri="{BB962C8B-B14F-4D97-AF65-F5344CB8AC3E}">
        <p14:creationId xmlns:p14="http://schemas.microsoft.com/office/powerpoint/2010/main" val="890436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DEFINITION</a:t>
            </a:r>
          </a:p>
        </p:txBody>
      </p:sp>
      <p:sp>
        <p:nvSpPr>
          <p:cNvPr id="6" name="Rectangle 5"/>
          <p:cNvSpPr/>
          <p:nvPr/>
        </p:nvSpPr>
        <p:spPr>
          <a:xfrm>
            <a:off x="1299270" y="2157731"/>
            <a:ext cx="9488681" cy="3724096"/>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WHERE</a:t>
            </a:r>
            <a:r>
              <a:rPr lang="en-US" dirty="0">
                <a:solidFill>
                  <a:srgbClr val="000000"/>
                </a:solidFill>
                <a:latin typeface="Verdana" panose="020B0604030504040204" pitchFamily="34" charset="0"/>
              </a:rPr>
              <a:t> clause is used to filter records.</a:t>
            </a:r>
          </a:p>
          <a:p>
            <a:pPr lvl="0" eaLnBrk="0" fontAlgn="base" hangingPunct="0">
              <a:spcBef>
                <a:spcPct val="0"/>
              </a:spcBef>
              <a:spcAft>
                <a:spcPct val="0"/>
              </a:spcAft>
            </a:pPr>
            <a:endParaRPr lang="en-US" sz="1100" dirty="0"/>
          </a:p>
          <a:p>
            <a:pPr lvl="0" eaLnBrk="0" fontAlgn="base" hangingPunct="0">
              <a:spcBef>
                <a:spcPct val="0"/>
              </a:spcBef>
              <a:spcAft>
                <a:spcPct val="0"/>
              </a:spcAft>
            </a:pPr>
            <a:r>
              <a:rPr lang="en-US" dirty="0">
                <a:solidFill>
                  <a:srgbClr val="000000"/>
                </a:solidFill>
                <a:latin typeface="Verdana" panose="020B0604030504040204" pitchFamily="34" charset="0"/>
              </a:rPr>
              <a:t>It is used to extract only those records that fulfill a specified condition.</a:t>
            </a:r>
          </a:p>
          <a:p>
            <a:pPr lvl="0" eaLnBrk="0" fontAlgn="base" hangingPunct="0">
              <a:spcBef>
                <a:spcPct val="0"/>
              </a:spcBef>
              <a:spcAft>
                <a:spcPct val="0"/>
              </a:spcAft>
            </a:pPr>
            <a:endParaRPr lang="en-US" sz="1100" dirty="0">
              <a:solidFill>
                <a:srgbClr val="000000"/>
              </a:solidFill>
              <a:latin typeface="Verdana" panose="020B0604030504040204" pitchFamily="34" charset="0"/>
            </a:endParaRPr>
          </a:p>
          <a:p>
            <a:pPr lvl="0" eaLnBrk="0" fontAlgn="base" hangingPunct="0">
              <a:spcBef>
                <a:spcPct val="0"/>
              </a:spcBef>
              <a:spcAft>
                <a:spcPct val="0"/>
              </a:spcAft>
            </a:pPr>
            <a:r>
              <a:rPr lang="en-US" sz="1500" b="1" u="sng" dirty="0">
                <a:solidFill>
                  <a:srgbClr val="000000"/>
                </a:solidFill>
                <a:latin typeface="Times New Roman" panose="02020603050405020304" pitchFamily="18" charset="0"/>
                <a:cs typeface="Times New Roman" panose="02020603050405020304" pitchFamily="18" charset="0"/>
              </a:rPr>
              <a:t>WHERE SYNTAX</a:t>
            </a:r>
          </a:p>
          <a:p>
            <a:pPr lvl="0" eaLnBrk="0" fontAlgn="base" hangingPunct="0">
              <a:spcBef>
                <a:spcPct val="0"/>
              </a:spcBef>
              <a:spcAft>
                <a:spcPct val="0"/>
              </a:spcAft>
            </a:pPr>
            <a:endParaRPr lang="en-US" sz="1500" b="1" u="sng" dirty="0">
              <a:solidFill>
                <a:srgbClr val="000000"/>
              </a:solidFill>
              <a:latin typeface="Times New Roman" panose="02020603050405020304" pitchFamily="18" charset="0"/>
              <a:cs typeface="Times New Roman" panose="02020603050405020304" pitchFamily="18" charset="0"/>
            </a:endParaRPr>
          </a:p>
          <a:p>
            <a:pPr lvl="3" eaLnBrk="0" fontAlgn="base" hangingPunct="0">
              <a:spcBef>
                <a:spcPct val="0"/>
              </a:spcBef>
              <a:spcAft>
                <a:spcPct val="0"/>
              </a:spcAft>
            </a:pPr>
            <a:r>
              <a:rPr lang="en-US" sz="1600" b="1" dirty="0">
                <a:solidFill>
                  <a:srgbClr val="002060"/>
                </a:solidFill>
              </a:rPr>
              <a:t>SELECT</a:t>
            </a:r>
            <a:r>
              <a:rPr lang="en-US" sz="1600" dirty="0"/>
              <a:t> </a:t>
            </a:r>
            <a:r>
              <a:rPr lang="en-US" sz="1600" b="1" i="1" dirty="0"/>
              <a:t>column1</a:t>
            </a:r>
            <a:r>
              <a:rPr lang="en-US" sz="1600" b="1" dirty="0"/>
              <a:t>,</a:t>
            </a:r>
            <a:r>
              <a:rPr lang="en-US" sz="1600" b="1" i="1" dirty="0"/>
              <a:t> column2, ...</a:t>
            </a:r>
            <a:r>
              <a:rPr lang="en-US" sz="1600" b="1" dirty="0"/>
              <a:t/>
            </a:r>
            <a:br>
              <a:rPr lang="en-US" sz="1600" b="1" dirty="0"/>
            </a:br>
            <a:r>
              <a:rPr lang="en-US" sz="1600" b="1" dirty="0">
                <a:solidFill>
                  <a:srgbClr val="002060"/>
                </a:solidFill>
              </a:rPr>
              <a:t>FROM</a:t>
            </a:r>
            <a:r>
              <a:rPr lang="en-US" sz="1600" dirty="0"/>
              <a:t> </a:t>
            </a:r>
            <a:r>
              <a:rPr lang="en-US" sz="1600" b="1" i="1" dirty="0" err="1"/>
              <a:t>table_name</a:t>
            </a:r>
            <a:r>
              <a:rPr lang="en-US" sz="1600" dirty="0"/>
              <a:t/>
            </a:r>
            <a:br>
              <a:rPr lang="en-US" sz="1600" dirty="0"/>
            </a:br>
            <a:r>
              <a:rPr lang="en-US" sz="1600" b="1" dirty="0">
                <a:solidFill>
                  <a:srgbClr val="002060"/>
                </a:solidFill>
              </a:rPr>
              <a:t>WHERE</a:t>
            </a:r>
            <a:r>
              <a:rPr lang="en-US" sz="1600" dirty="0"/>
              <a:t> </a:t>
            </a:r>
            <a:r>
              <a:rPr lang="en-US" sz="1600" b="1" i="1" dirty="0"/>
              <a:t>condition;</a:t>
            </a:r>
          </a:p>
          <a:p>
            <a:pPr eaLnBrk="0" fontAlgn="base" hangingPunct="0">
              <a:spcBef>
                <a:spcPct val="0"/>
              </a:spcBef>
              <a:spcAft>
                <a:spcPct val="0"/>
              </a:spcAft>
            </a:pPr>
            <a:endParaRPr lang="en-US" sz="1600" b="1" i="1" dirty="0"/>
          </a:p>
          <a:p>
            <a:pPr marL="0" lvl="2" eaLnBrk="0" fontAlgn="base" hangingPunct="0">
              <a:spcBef>
                <a:spcPct val="0"/>
              </a:spcBef>
              <a:spcAft>
                <a:spcPct val="0"/>
              </a:spcAft>
            </a:pPr>
            <a:r>
              <a:rPr lang="en-US" sz="1600" b="1" dirty="0">
                <a:solidFill>
                  <a:srgbClr val="000000"/>
                </a:solidFill>
                <a:latin typeface="Verdana" panose="020B0604030504040204" pitchFamily="34" charset="0"/>
              </a:rPr>
              <a:t>Note:</a:t>
            </a:r>
            <a:r>
              <a:rPr lang="en-US" sz="1600" dirty="0">
                <a:solidFill>
                  <a:srgbClr val="000000"/>
                </a:solidFill>
                <a:latin typeface="Verdana" panose="020B0604030504040204" pitchFamily="34" charset="0"/>
              </a:rPr>
              <a:t> The </a:t>
            </a:r>
            <a:r>
              <a:rPr lang="en-US" sz="1600" dirty="0">
                <a:solidFill>
                  <a:srgbClr val="DC143C"/>
                </a:solidFill>
                <a:latin typeface="Consolas" panose="020B0609020204030204" pitchFamily="49" charset="0"/>
              </a:rPr>
              <a:t>WHERE</a:t>
            </a:r>
            <a:r>
              <a:rPr lang="en-US" sz="1600" dirty="0">
                <a:solidFill>
                  <a:srgbClr val="000000"/>
                </a:solidFill>
                <a:latin typeface="Verdana" panose="020B0604030504040204" pitchFamily="34" charset="0"/>
              </a:rPr>
              <a:t> clause is not only used in </a:t>
            </a:r>
            <a:r>
              <a:rPr lang="en-US" sz="1600" dirty="0">
                <a:solidFill>
                  <a:srgbClr val="DC143C"/>
                </a:solidFill>
                <a:latin typeface="Consolas" panose="020B0609020204030204" pitchFamily="49" charset="0"/>
              </a:rPr>
              <a:t>SELECT</a:t>
            </a:r>
            <a:r>
              <a:rPr lang="en-US" sz="1600" dirty="0">
                <a:solidFill>
                  <a:srgbClr val="000000"/>
                </a:solidFill>
                <a:latin typeface="Verdana" panose="020B0604030504040204" pitchFamily="34" charset="0"/>
              </a:rPr>
              <a:t> statements, it is also used in </a:t>
            </a:r>
            <a:r>
              <a:rPr lang="en-US" sz="1600" dirty="0">
                <a:solidFill>
                  <a:srgbClr val="DC143C"/>
                </a:solidFill>
                <a:latin typeface="Consolas" panose="020B0609020204030204" pitchFamily="49" charset="0"/>
              </a:rPr>
              <a:t>UPDATE</a:t>
            </a:r>
            <a:r>
              <a:rPr lang="en-US" sz="1600" dirty="0">
                <a:solidFill>
                  <a:srgbClr val="000000"/>
                </a:solidFill>
                <a:latin typeface="Verdana" panose="020B0604030504040204" pitchFamily="34" charset="0"/>
              </a:rPr>
              <a:t>, </a:t>
            </a:r>
            <a:r>
              <a:rPr lang="en-US" sz="1600" dirty="0">
                <a:solidFill>
                  <a:srgbClr val="DC143C"/>
                </a:solidFill>
                <a:latin typeface="Consolas" panose="020B0609020204030204" pitchFamily="49" charset="0"/>
              </a:rPr>
              <a:t>DELETE</a:t>
            </a:r>
            <a:r>
              <a:rPr lang="en-US" sz="1600" dirty="0">
                <a:solidFill>
                  <a:srgbClr val="000000"/>
                </a:solidFill>
                <a:latin typeface="Verdana" panose="020B0604030504040204" pitchFamily="34" charset="0"/>
              </a:rPr>
              <a:t>, etc.!</a:t>
            </a:r>
            <a:r>
              <a:rPr lang="en-US" sz="1050" dirty="0"/>
              <a:t> </a:t>
            </a:r>
            <a:endParaRPr lang="en-US" sz="2800" dirty="0">
              <a:latin typeface="Arial" panose="020B0604020202020204" pitchFamily="34" charset="0"/>
            </a:endParaRPr>
          </a:p>
          <a:p>
            <a:pPr eaLnBrk="0" fontAlgn="base" hangingPunct="0">
              <a:spcBef>
                <a:spcPct val="0"/>
              </a:spcBef>
              <a:spcAft>
                <a:spcPct val="0"/>
              </a:spcAft>
            </a:pPr>
            <a:endParaRPr lang="en-US" sz="1600" b="1" i="1" dirty="0"/>
          </a:p>
          <a:p>
            <a:pPr eaLnBrk="0" fontAlgn="base" hangingPunct="0">
              <a:spcBef>
                <a:spcPct val="0"/>
              </a:spcBef>
              <a:spcAft>
                <a:spcPct val="0"/>
              </a:spcAft>
            </a:pPr>
            <a:r>
              <a:rPr lang="en-US" dirty="0">
                <a:solidFill>
                  <a:srgbClr val="000000"/>
                </a:solidFill>
                <a:latin typeface="Verdana" panose="020B0604030504040204" pitchFamily="34" charset="0"/>
              </a:rPr>
              <a:t>Where clause is used with different operators in select, update and delete statements</a:t>
            </a:r>
          </a:p>
        </p:txBody>
      </p:sp>
    </p:spTree>
    <p:extLst>
      <p:ext uri="{BB962C8B-B14F-4D97-AF65-F5344CB8AC3E}">
        <p14:creationId xmlns:p14="http://schemas.microsoft.com/office/powerpoint/2010/main" val="3122507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IN SQL</a:t>
            </a:r>
          </a:p>
        </p:txBody>
      </p:sp>
      <p:sp>
        <p:nvSpPr>
          <p:cNvPr id="3" name="Content Placeholder 2"/>
          <p:cNvSpPr>
            <a:spLocks noGrp="1"/>
          </p:cNvSpPr>
          <p:nvPr>
            <p:ph idx="1"/>
          </p:nvPr>
        </p:nvSpPr>
        <p:spPr/>
        <p:txBody>
          <a:bodyPr/>
          <a:lstStyle/>
          <a:p>
            <a:pPr marL="0" indent="0" eaLnBrk="0" fontAlgn="base" hangingPunct="0">
              <a:spcBef>
                <a:spcPct val="0"/>
              </a:spcBef>
              <a:spcAft>
                <a:spcPct val="0"/>
              </a:spcAft>
              <a:buNone/>
            </a:pPr>
            <a:r>
              <a:rPr lang="en-US" sz="1800" dirty="0">
                <a:solidFill>
                  <a:srgbClr val="000000"/>
                </a:solidFill>
                <a:latin typeface="Verdana" panose="020B0604030504040204" pitchFamily="34" charset="0"/>
              </a:rPr>
              <a:t>There are different types of operators in SQL Language. We will use two types of operators with where clause</a:t>
            </a:r>
          </a:p>
          <a:p>
            <a:pPr>
              <a:buFont typeface="Wingdings" panose="05000000000000000000" pitchFamily="2" charset="2"/>
              <a:buChar char="Ø"/>
            </a:pPr>
            <a:r>
              <a:rPr lang="en-US" b="1" dirty="0"/>
              <a:t>Comparison Operator</a:t>
            </a:r>
          </a:p>
          <a:p>
            <a:pPr>
              <a:buFont typeface="Wingdings" panose="05000000000000000000" pitchFamily="2" charset="2"/>
              <a:buChar char="Ø"/>
            </a:pPr>
            <a:r>
              <a:rPr lang="en-US" b="1" dirty="0"/>
              <a:t>Logical Operator</a:t>
            </a:r>
          </a:p>
          <a:p>
            <a:endParaRPr lang="en-US" dirty="0"/>
          </a:p>
        </p:txBody>
      </p:sp>
    </p:spTree>
    <p:extLst>
      <p:ext uri="{BB962C8B-B14F-4D97-AF65-F5344CB8AC3E}">
        <p14:creationId xmlns:p14="http://schemas.microsoft.com/office/powerpoint/2010/main" val="3820579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Comparison Operator</a:t>
            </a:r>
          </a:p>
        </p:txBody>
      </p:sp>
      <p:sp>
        <p:nvSpPr>
          <p:cNvPr id="3" name="Content Placeholder 2"/>
          <p:cNvSpPr>
            <a:spLocks noGrp="1"/>
          </p:cNvSpPr>
          <p:nvPr>
            <p:ph idx="1"/>
          </p:nvPr>
        </p:nvSpPr>
        <p:spPr>
          <a:xfrm>
            <a:off x="676656" y="2011680"/>
            <a:ext cx="10753725" cy="757157"/>
          </a:xfrm>
        </p:spPr>
        <p:txBody>
          <a:bodyPr/>
          <a:lstStyle/>
          <a:p>
            <a:r>
              <a:rPr lang="en-US" dirty="0"/>
              <a:t>The SQL comparison operators allow you to test if two expressions are the same. The following table illustrates the comparison operators in SQL:</a:t>
            </a:r>
          </a:p>
        </p:txBody>
      </p:sp>
      <p:pic>
        <p:nvPicPr>
          <p:cNvPr id="4" name="Picture 3"/>
          <p:cNvPicPr/>
          <p:nvPr/>
        </p:nvPicPr>
        <p:blipFill rotWithShape="1">
          <a:blip r:embed="rId2"/>
          <a:srcRect l="15063" t="28878" r="36860" b="27903"/>
          <a:stretch/>
        </p:blipFill>
        <p:spPr bwMode="auto">
          <a:xfrm>
            <a:off x="2016807" y="3074438"/>
            <a:ext cx="8434700" cy="34289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4265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031325"/>
          </a:xfrm>
          <a:prstGeom prst="rect">
            <a:avLst/>
          </a:prstGeom>
        </p:spPr>
        <p:txBody>
          <a:bodyPr wrap="square">
            <a:spAutoFit/>
          </a:bodyPr>
          <a:lstStyle/>
          <a:p>
            <a:r>
              <a:rPr lang="en-US" b="1" u="sng" dirty="0">
                <a:latin typeface="-apple-system"/>
              </a:rPr>
              <a:t>Equal to operator(=)</a:t>
            </a:r>
          </a:p>
          <a:p>
            <a:endParaRPr lang="en-US" dirty="0">
              <a:latin typeface="-apple-system"/>
            </a:endParaRPr>
          </a:p>
          <a:p>
            <a:r>
              <a:rPr lang="en-US" dirty="0">
                <a:solidFill>
                  <a:srgbClr val="000000"/>
                </a:solidFill>
                <a:latin typeface="-apple-system"/>
              </a:rPr>
              <a:t>The equal to operator compares the equality of two expressions:</a:t>
            </a:r>
          </a:p>
          <a:p>
            <a:endParaRPr lang="en-US" dirty="0">
              <a:solidFill>
                <a:srgbClr val="000000"/>
              </a:solidFill>
              <a:latin typeface="-apple-system"/>
            </a:endParaRP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9" y="1828844"/>
            <a:ext cx="7050281" cy="2088973"/>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2385699" y="3917817"/>
            <a:ext cx="7335140" cy="646331"/>
          </a:xfrm>
          <a:prstGeom prst="rect">
            <a:avLst/>
          </a:prstGeom>
        </p:spPr>
        <p:txBody>
          <a:bodyPr wrap="square">
            <a:spAutoFit/>
          </a:bodyPr>
          <a:lstStyle/>
          <a:p>
            <a:r>
              <a:rPr lang="en-US" dirty="0">
                <a:solidFill>
                  <a:srgbClr val="008000"/>
                </a:solidFill>
                <a:latin typeface="Consolas" panose="020B0609020204030204" pitchFamily="49" charset="0"/>
              </a:rPr>
              <a:t>--EQUAL OPERATOR QUERY</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Education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'inter'</a:t>
            </a:r>
            <a:endParaRPr lang="en-US" dirty="0"/>
          </a:p>
        </p:txBody>
      </p:sp>
      <p:pic>
        <p:nvPicPr>
          <p:cNvPr id="9" name="Picture 8"/>
          <p:cNvPicPr/>
          <p:nvPr/>
        </p:nvPicPr>
        <p:blipFill rotWithShape="1">
          <a:blip r:embed="rId3"/>
          <a:srcRect l="19230" t="55281" r="54595" b="34058"/>
          <a:stretch/>
        </p:blipFill>
        <p:spPr bwMode="auto">
          <a:xfrm>
            <a:off x="2643290" y="4735972"/>
            <a:ext cx="7077549" cy="14819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353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308324"/>
          </a:xfrm>
          <a:prstGeom prst="rect">
            <a:avLst/>
          </a:prstGeom>
        </p:spPr>
        <p:txBody>
          <a:bodyPr wrap="square">
            <a:spAutoFit/>
          </a:bodyPr>
          <a:lstStyle/>
          <a:p>
            <a:r>
              <a:rPr lang="en-US" b="1" u="sng" dirty="0">
                <a:latin typeface="-apple-system"/>
              </a:rPr>
              <a:t>NOT Equal to operator(&lt;&gt;)</a:t>
            </a:r>
          </a:p>
          <a:p>
            <a:endParaRPr lang="en-US" dirty="0">
              <a:latin typeface="-apple-system"/>
            </a:endParaRPr>
          </a:p>
          <a:p>
            <a:r>
              <a:rPr lang="en-US" dirty="0">
                <a:latin typeface="-apple-system"/>
              </a:rPr>
              <a:t>The not equal to (&lt;&gt;) operator compares two non-null expressions and returns true if the value of the left expression is not equal to the right one; otherwise, it returns false.</a:t>
            </a:r>
          </a:p>
          <a:p>
            <a:endParaRPr lang="en-US" dirty="0">
              <a:latin typeface="-apple-system"/>
            </a:endParaRP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8" y="2131714"/>
            <a:ext cx="7050281" cy="180700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9231" t="56071" r="54914" b="33268"/>
          <a:stretch/>
        </p:blipFill>
        <p:spPr bwMode="auto">
          <a:xfrm>
            <a:off x="2528128" y="5007529"/>
            <a:ext cx="7265352" cy="1331542"/>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528128" y="4028781"/>
            <a:ext cx="7265352" cy="646331"/>
          </a:xfrm>
          <a:prstGeom prst="rect">
            <a:avLst/>
          </a:prstGeom>
        </p:spPr>
        <p:txBody>
          <a:bodyPr wrap="square">
            <a:spAutoFit/>
          </a:bodyPr>
          <a:lstStyle/>
          <a:p>
            <a:r>
              <a:rPr lang="en-US" dirty="0">
                <a:solidFill>
                  <a:srgbClr val="008000"/>
                </a:solidFill>
                <a:latin typeface="Consolas" panose="020B0609020204030204" pitchFamily="49" charset="0"/>
              </a:rPr>
              <a:t>--NOT EQUAL TO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&lt;&gt;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'Lahore'</a:t>
            </a:r>
            <a:endParaRPr lang="en-US" dirty="0"/>
          </a:p>
        </p:txBody>
      </p:sp>
    </p:spTree>
    <p:extLst>
      <p:ext uri="{BB962C8B-B14F-4D97-AF65-F5344CB8AC3E}">
        <p14:creationId xmlns:p14="http://schemas.microsoft.com/office/powerpoint/2010/main" val="99642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TRANSCAT</a:t>
            </a:r>
          </a:p>
        </p:txBody>
      </p:sp>
      <p:sp>
        <p:nvSpPr>
          <p:cNvPr id="3" name="Content Placeholder 2"/>
          <p:cNvSpPr>
            <a:spLocks noGrp="1"/>
          </p:cNvSpPr>
          <p:nvPr>
            <p:ph idx="1"/>
          </p:nvPr>
        </p:nvSpPr>
        <p:spPr/>
        <p:txBody>
          <a:bodyPr/>
          <a:lstStyle/>
          <a:p>
            <a:pPr>
              <a:lnSpc>
                <a:spcPct val="80000"/>
              </a:lnSpc>
            </a:pPr>
            <a:r>
              <a:rPr lang="en-US" sz="2600" dirty="0"/>
              <a:t>Transact-SQL is a powerful language offering features such as data types, temporary objects, and extended stored procedures.</a:t>
            </a:r>
          </a:p>
          <a:p>
            <a:pPr>
              <a:lnSpc>
                <a:spcPct val="80000"/>
              </a:lnSpc>
            </a:pPr>
            <a:endParaRPr lang="en-US" sz="2600" dirty="0"/>
          </a:p>
          <a:p>
            <a:pPr>
              <a:lnSpc>
                <a:spcPct val="80000"/>
              </a:lnSpc>
            </a:pPr>
            <a:r>
              <a:rPr lang="en-US" sz="2600" dirty="0"/>
              <a:t>The Transact-SQL language in SQL Server provides improved performance,  increased functionality, and enhanced features.</a:t>
            </a:r>
          </a:p>
          <a:p>
            <a:endParaRPr lang="en-US" dirty="0"/>
          </a:p>
        </p:txBody>
      </p:sp>
    </p:spTree>
    <p:extLst>
      <p:ext uri="{BB962C8B-B14F-4D97-AF65-F5344CB8AC3E}">
        <p14:creationId xmlns:p14="http://schemas.microsoft.com/office/powerpoint/2010/main" val="3188229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308324"/>
          </a:xfrm>
          <a:prstGeom prst="rect">
            <a:avLst/>
          </a:prstGeom>
        </p:spPr>
        <p:txBody>
          <a:bodyPr wrap="square">
            <a:spAutoFit/>
          </a:bodyPr>
          <a:lstStyle/>
          <a:p>
            <a:r>
              <a:rPr lang="en-US" b="1" u="sng" dirty="0">
                <a:latin typeface="-apple-system"/>
              </a:rPr>
              <a:t>Greater Than Operator(&gt;)</a:t>
            </a:r>
          </a:p>
          <a:p>
            <a:endParaRPr lang="en-US" dirty="0">
              <a:latin typeface="-apple-system"/>
            </a:endParaRPr>
          </a:p>
          <a:p>
            <a:r>
              <a:rPr lang="en-US" dirty="0">
                <a:latin typeface="-apple-system"/>
              </a:rPr>
              <a:t>The greater than operator (&gt;) compares two non-null expressions and returns true if the left operand is greater than the right operand; otherwise, the result is false.</a:t>
            </a:r>
          </a:p>
          <a:p>
            <a:endParaRPr lang="en-US" dirty="0">
              <a:latin typeface="-apple-system"/>
            </a:endParaRP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8" y="2131714"/>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466885" y="4116872"/>
            <a:ext cx="7224045" cy="646331"/>
          </a:xfrm>
          <a:prstGeom prst="rect">
            <a:avLst/>
          </a:prstGeom>
        </p:spPr>
        <p:txBody>
          <a:bodyPr wrap="square">
            <a:spAutoFit/>
          </a:bodyPr>
          <a:lstStyle/>
          <a:p>
            <a:r>
              <a:rPr lang="en-US" dirty="0">
                <a:solidFill>
                  <a:srgbClr val="008000"/>
                </a:solidFill>
                <a:latin typeface="Consolas" panose="020B0609020204030204" pitchFamily="49" charset="0"/>
              </a:rPr>
              <a:t>--GREATER THAN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25</a:t>
            </a:r>
            <a:endParaRPr lang="en-US" dirty="0"/>
          </a:p>
        </p:txBody>
      </p:sp>
      <p:pic>
        <p:nvPicPr>
          <p:cNvPr id="8" name="Picture 7"/>
          <p:cNvPicPr/>
          <p:nvPr/>
        </p:nvPicPr>
        <p:blipFill rotWithShape="1">
          <a:blip r:embed="rId3"/>
          <a:srcRect l="19231" t="55677" r="56090" b="36821"/>
          <a:stretch/>
        </p:blipFill>
        <p:spPr bwMode="auto">
          <a:xfrm>
            <a:off x="2528129" y="4941355"/>
            <a:ext cx="7050280" cy="1185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999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031325"/>
          </a:xfrm>
          <a:prstGeom prst="rect">
            <a:avLst/>
          </a:prstGeom>
        </p:spPr>
        <p:txBody>
          <a:bodyPr wrap="square">
            <a:spAutoFit/>
          </a:bodyPr>
          <a:lstStyle/>
          <a:p>
            <a:r>
              <a:rPr lang="en-US" b="1" u="sng" dirty="0">
                <a:latin typeface="-apple-system"/>
              </a:rPr>
              <a:t>Less Than Operator(&lt;)</a:t>
            </a:r>
          </a:p>
          <a:p>
            <a:endParaRPr lang="en-US" dirty="0">
              <a:latin typeface="-apple-system"/>
            </a:endParaRPr>
          </a:p>
          <a:p>
            <a:r>
              <a:rPr lang="en-US" dirty="0">
                <a:latin typeface="-apple-system"/>
              </a:rPr>
              <a:t>The less than operator compares two non-null expressions. The result is true if the left operand evaluates to a value that is lower than the value of the right operand; otherwise, the result is false.</a:t>
            </a: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8" y="2131714"/>
            <a:ext cx="7050281"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528127" y="4003143"/>
            <a:ext cx="7050281" cy="646331"/>
          </a:xfrm>
          <a:prstGeom prst="rect">
            <a:avLst/>
          </a:prstGeom>
        </p:spPr>
        <p:txBody>
          <a:bodyPr wrap="square">
            <a:spAutoFit/>
          </a:bodyPr>
          <a:lstStyle/>
          <a:p>
            <a:r>
              <a:rPr lang="en-US" dirty="0">
                <a:solidFill>
                  <a:srgbClr val="008000"/>
                </a:solidFill>
                <a:latin typeface="Consolas" panose="020B0609020204030204" pitchFamily="49" charset="0"/>
              </a:rPr>
              <a:t>--LESS THAN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 25</a:t>
            </a:r>
            <a:endParaRPr lang="en-US" dirty="0"/>
          </a:p>
        </p:txBody>
      </p:sp>
      <p:pic>
        <p:nvPicPr>
          <p:cNvPr id="9" name="Picture 8"/>
          <p:cNvPicPr/>
          <p:nvPr/>
        </p:nvPicPr>
        <p:blipFill rotWithShape="1">
          <a:blip r:embed="rId3"/>
          <a:srcRect l="19444" t="55676" r="55236" b="32674"/>
          <a:stretch/>
        </p:blipFill>
        <p:spPr bwMode="auto">
          <a:xfrm>
            <a:off x="2528127" y="4931510"/>
            <a:ext cx="7050281" cy="14926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1749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031325"/>
          </a:xfrm>
          <a:prstGeom prst="rect">
            <a:avLst/>
          </a:prstGeom>
        </p:spPr>
        <p:txBody>
          <a:bodyPr wrap="square">
            <a:spAutoFit/>
          </a:bodyPr>
          <a:lstStyle/>
          <a:p>
            <a:r>
              <a:rPr lang="en-US" b="1" u="sng" dirty="0">
                <a:latin typeface="-apple-system"/>
              </a:rPr>
              <a:t>Greater Than Equal Operator(&gt;=)</a:t>
            </a:r>
          </a:p>
          <a:p>
            <a:endParaRPr lang="en-US" dirty="0">
              <a:latin typeface="-apple-system"/>
            </a:endParaRPr>
          </a:p>
          <a:p>
            <a:r>
              <a:rPr lang="en-US" dirty="0">
                <a:latin typeface="-apple-system"/>
              </a:rPr>
              <a:t>The greater than or equal operator (&gt;=) compares two non-null expressions. The result is true if the left expression evaluates to a value that is greater than the value of the right expression.</a:t>
            </a: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8" y="2131714"/>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528126" y="4045873"/>
            <a:ext cx="7111529" cy="646331"/>
          </a:xfrm>
          <a:prstGeom prst="rect">
            <a:avLst/>
          </a:prstGeom>
        </p:spPr>
        <p:txBody>
          <a:bodyPr wrap="square">
            <a:spAutoFit/>
          </a:bodyPr>
          <a:lstStyle/>
          <a:p>
            <a:r>
              <a:rPr lang="en-US" dirty="0">
                <a:solidFill>
                  <a:srgbClr val="008000"/>
                </a:solidFill>
                <a:latin typeface="Consolas" panose="020B0609020204030204" pitchFamily="49" charset="0"/>
              </a:rPr>
              <a:t>--GREATER THAN EQUAL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25000</a:t>
            </a:r>
            <a:endParaRPr lang="en-US" dirty="0"/>
          </a:p>
        </p:txBody>
      </p:sp>
      <p:pic>
        <p:nvPicPr>
          <p:cNvPr id="8" name="Picture 7"/>
          <p:cNvPicPr/>
          <p:nvPr/>
        </p:nvPicPr>
        <p:blipFill rotWithShape="1">
          <a:blip r:embed="rId3"/>
          <a:srcRect l="19551" t="56071" r="55983" b="32873"/>
          <a:stretch/>
        </p:blipFill>
        <p:spPr bwMode="auto">
          <a:xfrm>
            <a:off x="2528125" y="4799356"/>
            <a:ext cx="7050283" cy="16747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728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2031325"/>
          </a:xfrm>
          <a:prstGeom prst="rect">
            <a:avLst/>
          </a:prstGeom>
        </p:spPr>
        <p:txBody>
          <a:bodyPr wrap="square">
            <a:spAutoFit/>
          </a:bodyPr>
          <a:lstStyle/>
          <a:p>
            <a:r>
              <a:rPr lang="en-US" b="1" u="sng" dirty="0">
                <a:latin typeface="-apple-system"/>
              </a:rPr>
              <a:t>Less Than Equal Operator(&gt;=)</a:t>
            </a:r>
          </a:p>
          <a:p>
            <a:endParaRPr lang="en-US" b="1" u="sng" dirty="0">
              <a:latin typeface="-apple-system"/>
            </a:endParaRPr>
          </a:p>
          <a:p>
            <a:r>
              <a:rPr lang="en-US" dirty="0">
                <a:latin typeface="-apple-system"/>
              </a:rPr>
              <a:t>The less than or equal to operator compares two non-null expressions and returns true if the left expression has a value less than or equal the value of the right expression; otherwise, it returns true.</a:t>
            </a:r>
          </a:p>
          <a:p>
            <a:r>
              <a:rPr lang="en-US" b="1" i="0" u="sng" dirty="0">
                <a:solidFill>
                  <a:srgbClr val="000000"/>
                </a:solidFill>
                <a:effectLst/>
                <a:latin typeface="-apple-system"/>
              </a:rPr>
              <a:t>For Example Customer Table</a:t>
            </a:r>
          </a:p>
          <a:p>
            <a:endParaRPr lang="en-US" b="1" u="sng" dirty="0">
              <a:solidFill>
                <a:srgbClr val="000000"/>
              </a:solidFill>
              <a:latin typeface="-apple-system"/>
            </a:endParaRPr>
          </a:p>
          <a:p>
            <a:endParaRPr lang="en-US" b="1" i="0" u="sng" dirty="0">
              <a:solidFill>
                <a:srgbClr val="000000"/>
              </a:solidFill>
              <a:effectLst/>
              <a:latin typeface="-apple-system"/>
            </a:endParaRPr>
          </a:p>
        </p:txBody>
      </p:sp>
      <p:pic>
        <p:nvPicPr>
          <p:cNvPr id="7" name="Picture 6"/>
          <p:cNvPicPr/>
          <p:nvPr/>
        </p:nvPicPr>
        <p:blipFill rotWithShape="1">
          <a:blip r:embed="rId2"/>
          <a:srcRect l="19339" t="54096" r="50854" b="28529"/>
          <a:stretch/>
        </p:blipFill>
        <p:spPr bwMode="auto">
          <a:xfrm>
            <a:off x="2528128" y="2131714"/>
            <a:ext cx="7050281"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528125" y="3938720"/>
            <a:ext cx="7050283" cy="646331"/>
          </a:xfrm>
          <a:prstGeom prst="rect">
            <a:avLst/>
          </a:prstGeom>
        </p:spPr>
        <p:txBody>
          <a:bodyPr wrap="square">
            <a:spAutoFit/>
          </a:bodyPr>
          <a:lstStyle/>
          <a:p>
            <a:r>
              <a:rPr lang="en-US" dirty="0">
                <a:solidFill>
                  <a:srgbClr val="008000"/>
                </a:solidFill>
                <a:latin typeface="Consolas" panose="020B0609020204030204" pitchFamily="49" charset="0"/>
              </a:rPr>
              <a:t>--LESS THAN EQUAL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 25000</a:t>
            </a:r>
            <a:endParaRPr lang="en-US" dirty="0"/>
          </a:p>
        </p:txBody>
      </p:sp>
      <p:pic>
        <p:nvPicPr>
          <p:cNvPr id="9" name="Picture 8"/>
          <p:cNvPicPr/>
          <p:nvPr/>
        </p:nvPicPr>
        <p:blipFill rotWithShape="1">
          <a:blip r:embed="rId3"/>
          <a:srcRect l="19444" t="58045" r="55021" b="33465"/>
          <a:stretch/>
        </p:blipFill>
        <p:spPr bwMode="auto">
          <a:xfrm>
            <a:off x="2528125" y="4719622"/>
            <a:ext cx="7145714" cy="1416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913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358923"/>
            <a:ext cx="10772775" cy="820397"/>
          </a:xfrm>
        </p:spPr>
        <p:txBody>
          <a:bodyPr/>
          <a:lstStyle/>
          <a:p>
            <a:pPr algn="ctr"/>
            <a:r>
              <a:rPr lang="en-US" b="1" dirty="0"/>
              <a:t>LOGICAL OPERATOR</a:t>
            </a:r>
          </a:p>
        </p:txBody>
      </p:sp>
      <p:sp>
        <p:nvSpPr>
          <p:cNvPr id="3" name="Content Placeholder 2"/>
          <p:cNvSpPr>
            <a:spLocks noGrp="1"/>
          </p:cNvSpPr>
          <p:nvPr>
            <p:ph idx="1"/>
          </p:nvPr>
        </p:nvSpPr>
        <p:spPr>
          <a:xfrm>
            <a:off x="676656" y="1310926"/>
            <a:ext cx="10753725" cy="1150264"/>
          </a:xfrm>
        </p:spPr>
        <p:txBody>
          <a:bodyPr>
            <a:normAutofit fontScale="92500"/>
          </a:bodyPr>
          <a:lstStyle/>
          <a:p>
            <a:r>
              <a:rPr lang="en-US" dirty="0">
                <a:latin typeface="-apple-system"/>
              </a:rPr>
              <a:t>A logical operator allows you to test for the truth of a condition. Similar to a </a:t>
            </a:r>
            <a:r>
              <a:rPr lang="en-US" dirty="0">
                <a:latin typeface="-apple-system"/>
                <a:hlinkClick r:id="rId2"/>
              </a:rPr>
              <a:t>comparison operator</a:t>
            </a:r>
            <a:r>
              <a:rPr lang="en-US" dirty="0">
                <a:latin typeface="-apple-system"/>
              </a:rPr>
              <a:t>, a logical operator returns a value of true, false, or unknown.</a:t>
            </a:r>
          </a:p>
          <a:p>
            <a:r>
              <a:rPr lang="en-US" dirty="0">
                <a:latin typeface="-apple-system"/>
              </a:rPr>
              <a:t>The following table illustrates the SQL logical operators:</a:t>
            </a:r>
          </a:p>
          <a:p>
            <a:endParaRPr lang="en-US" dirty="0"/>
          </a:p>
        </p:txBody>
      </p:sp>
      <p:pic>
        <p:nvPicPr>
          <p:cNvPr id="4" name="Picture 3"/>
          <p:cNvPicPr/>
          <p:nvPr/>
        </p:nvPicPr>
        <p:blipFill rotWithShape="1">
          <a:blip r:embed="rId3"/>
          <a:srcRect l="15064" t="21510" r="37180" b="12569"/>
          <a:stretch/>
        </p:blipFill>
        <p:spPr bwMode="auto">
          <a:xfrm>
            <a:off x="1754112" y="2592796"/>
            <a:ext cx="8928129" cy="3816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8030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861" y="157701"/>
            <a:ext cx="10772775" cy="671241"/>
          </a:xfrm>
        </p:spPr>
        <p:txBody>
          <a:bodyPr>
            <a:normAutofit fontScale="90000"/>
          </a:bodyPr>
          <a:lstStyle/>
          <a:p>
            <a:pPr algn="ctr"/>
            <a:r>
              <a:rPr lang="en-US" b="1" dirty="0"/>
              <a:t>ALL LOGICAL OPERATOR</a:t>
            </a:r>
          </a:p>
        </p:txBody>
      </p:sp>
      <p:sp>
        <p:nvSpPr>
          <p:cNvPr id="11" name="Rectangle 10"/>
          <p:cNvSpPr/>
          <p:nvPr/>
        </p:nvSpPr>
        <p:spPr>
          <a:xfrm>
            <a:off x="1170773" y="1010348"/>
            <a:ext cx="10391687" cy="5524589"/>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ANY</a:t>
            </a:r>
            <a:r>
              <a:rPr lang="en-US" dirty="0">
                <a:solidFill>
                  <a:srgbClr val="000000"/>
                </a:solidFill>
                <a:latin typeface="-apple-system"/>
              </a:rPr>
              <a:t> and </a:t>
            </a:r>
            <a:r>
              <a:rPr lang="en-US" dirty="0">
                <a:solidFill>
                  <a:srgbClr val="DC143C"/>
                </a:solidFill>
                <a:latin typeface="-apple-system"/>
              </a:rPr>
              <a:t>ALL</a:t>
            </a:r>
            <a:r>
              <a:rPr lang="en-US" dirty="0">
                <a:solidFill>
                  <a:srgbClr val="000000"/>
                </a:solidFill>
                <a:latin typeface="-apple-system"/>
              </a:rPr>
              <a:t> operators allow you to perform a comparison between a single column value and a range of other values.</a:t>
            </a:r>
          </a:p>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ALL</a:t>
            </a:r>
            <a:r>
              <a:rPr lang="en-US" dirty="0">
                <a:solidFill>
                  <a:srgbClr val="000000"/>
                </a:solidFill>
                <a:latin typeface="-apple-system"/>
              </a:rPr>
              <a:t> operator:</a:t>
            </a:r>
            <a:endParaRPr lang="en-US" dirty="0">
              <a:latin typeface="-apple-system"/>
            </a:endParaRPr>
          </a:p>
          <a:p>
            <a:pPr marL="742950" lvl="1" indent="-285750" eaLnBrk="0" fontAlgn="base" hangingPunct="0">
              <a:spcBef>
                <a:spcPct val="0"/>
              </a:spcBef>
              <a:spcAft>
                <a:spcPct val="0"/>
              </a:spcAft>
              <a:buFont typeface="Arial" panose="020B0604020202020204" pitchFamily="34" charset="0"/>
              <a:buChar char="•"/>
            </a:pPr>
            <a:r>
              <a:rPr lang="en-US" dirty="0">
                <a:solidFill>
                  <a:srgbClr val="000000"/>
                </a:solidFill>
                <a:latin typeface="-apple-system"/>
              </a:rPr>
              <a:t>returns a </a:t>
            </a:r>
            <a:r>
              <a:rPr lang="en-US" dirty="0" err="1">
                <a:solidFill>
                  <a:srgbClr val="000000"/>
                </a:solidFill>
                <a:latin typeface="-apple-system"/>
              </a:rPr>
              <a:t>boolean</a:t>
            </a:r>
            <a:r>
              <a:rPr lang="en-US" dirty="0">
                <a:solidFill>
                  <a:srgbClr val="000000"/>
                </a:solidFill>
                <a:latin typeface="-apple-system"/>
              </a:rPr>
              <a:t> value as a result</a:t>
            </a:r>
          </a:p>
          <a:p>
            <a:pPr marL="742950" lvl="1" indent="-285750" eaLnBrk="0" fontAlgn="base" hangingPunct="0">
              <a:spcBef>
                <a:spcPct val="0"/>
              </a:spcBef>
              <a:spcAft>
                <a:spcPct val="0"/>
              </a:spcAft>
              <a:buFont typeface="Arial" panose="020B0604020202020204" pitchFamily="34" charset="0"/>
              <a:buChar char="•"/>
            </a:pPr>
            <a:r>
              <a:rPr lang="en-US" dirty="0">
                <a:solidFill>
                  <a:srgbClr val="000000"/>
                </a:solidFill>
                <a:latin typeface="-apple-system"/>
              </a:rPr>
              <a:t>returns TRUE if ALL of the </a:t>
            </a:r>
            <a:r>
              <a:rPr lang="en-US" dirty="0" err="1">
                <a:solidFill>
                  <a:srgbClr val="000000"/>
                </a:solidFill>
                <a:latin typeface="-apple-system"/>
              </a:rPr>
              <a:t>subquery</a:t>
            </a:r>
            <a:r>
              <a:rPr lang="en-US" dirty="0">
                <a:solidFill>
                  <a:srgbClr val="000000"/>
                </a:solidFill>
                <a:latin typeface="-apple-system"/>
              </a:rPr>
              <a:t> values meet the condition</a:t>
            </a:r>
          </a:p>
          <a:p>
            <a:pPr marL="742950" lvl="1" indent="-285750" eaLnBrk="0" fontAlgn="base" hangingPunct="0">
              <a:spcBef>
                <a:spcPct val="0"/>
              </a:spcBef>
              <a:spcAft>
                <a:spcPct val="0"/>
              </a:spcAft>
              <a:buFont typeface="Arial" panose="020B0604020202020204" pitchFamily="34" charset="0"/>
              <a:buChar char="•"/>
            </a:pPr>
            <a:r>
              <a:rPr lang="en-US" dirty="0">
                <a:solidFill>
                  <a:srgbClr val="000000"/>
                </a:solidFill>
                <a:latin typeface="-apple-system"/>
              </a:rPr>
              <a:t>is used with </a:t>
            </a:r>
            <a:r>
              <a:rPr lang="en-US" dirty="0">
                <a:solidFill>
                  <a:srgbClr val="DC143C"/>
                </a:solidFill>
                <a:latin typeface="-apple-system"/>
              </a:rPr>
              <a:t>SELECT</a:t>
            </a:r>
            <a:r>
              <a:rPr lang="en-US" dirty="0">
                <a:solidFill>
                  <a:srgbClr val="000000"/>
                </a:solidFill>
                <a:latin typeface="-apple-system"/>
              </a:rPr>
              <a:t>, </a:t>
            </a:r>
            <a:r>
              <a:rPr lang="en-US" dirty="0">
                <a:solidFill>
                  <a:srgbClr val="DC143C"/>
                </a:solidFill>
                <a:latin typeface="-apple-system"/>
              </a:rPr>
              <a:t>WHERE</a:t>
            </a:r>
            <a:r>
              <a:rPr lang="en-US" dirty="0">
                <a:solidFill>
                  <a:srgbClr val="000000"/>
                </a:solidFill>
                <a:latin typeface="-apple-system"/>
              </a:rPr>
              <a:t> and </a:t>
            </a:r>
            <a:r>
              <a:rPr lang="en-US" dirty="0">
                <a:solidFill>
                  <a:srgbClr val="DC143C"/>
                </a:solidFill>
                <a:latin typeface="-apple-system"/>
              </a:rPr>
              <a:t>HAVING</a:t>
            </a:r>
            <a:r>
              <a:rPr lang="en-US" dirty="0">
                <a:solidFill>
                  <a:srgbClr val="000000"/>
                </a:solidFill>
                <a:latin typeface="-apple-system"/>
              </a:rPr>
              <a:t> statements</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dirty="0">
                <a:solidFill>
                  <a:srgbClr val="DC143C"/>
                </a:solidFill>
                <a:latin typeface="-apple-system"/>
              </a:rPr>
              <a:t>ALL</a:t>
            </a:r>
            <a:r>
              <a:rPr lang="en-US" dirty="0">
                <a:solidFill>
                  <a:srgbClr val="000000"/>
                </a:solidFill>
                <a:latin typeface="-apple-system"/>
              </a:rPr>
              <a:t> means that the condition will be true only if the operation is true for all values in the range.</a:t>
            </a:r>
          </a:p>
          <a:p>
            <a:pPr lvl="0" eaLnBrk="0" fontAlgn="base" hangingPunct="0">
              <a:spcBef>
                <a:spcPct val="0"/>
              </a:spcBef>
              <a:spcAft>
                <a:spcPct val="0"/>
              </a:spcAft>
            </a:pPr>
            <a:endParaRPr lang="en-US" dirty="0">
              <a:solidFill>
                <a:srgbClr val="000000"/>
              </a:solidFill>
              <a:latin typeface="-apple-system"/>
            </a:endParaRPr>
          </a:p>
          <a:p>
            <a:pPr eaLnBrk="0" fontAlgn="base" hangingPunct="0">
              <a:spcBef>
                <a:spcPct val="0"/>
              </a:spcBef>
              <a:spcAft>
                <a:spcPct val="0"/>
              </a:spcAft>
            </a:pPr>
            <a:r>
              <a:rPr lang="en-US" dirty="0">
                <a:solidFill>
                  <a:srgbClr val="000000"/>
                </a:solidFill>
                <a:latin typeface="-apple-system"/>
              </a:rPr>
              <a:t>The </a:t>
            </a:r>
            <a:r>
              <a:rPr lang="en-US" dirty="0">
                <a:latin typeface="-apple-system"/>
              </a:rPr>
              <a:t>ALL</a:t>
            </a:r>
            <a:r>
              <a:rPr lang="en-US" dirty="0">
                <a:solidFill>
                  <a:srgbClr val="000000"/>
                </a:solidFill>
                <a:latin typeface="-apple-system"/>
              </a:rPr>
              <a:t> operator must be preceded by a </a:t>
            </a:r>
            <a:r>
              <a:rPr lang="en-US" dirty="0">
                <a:latin typeface="-apple-system"/>
                <a:hlinkClick r:id="rId2"/>
              </a:rPr>
              <a:t>comparison operator</a:t>
            </a:r>
            <a:r>
              <a:rPr lang="en-US" dirty="0">
                <a:solidFill>
                  <a:srgbClr val="000000"/>
                </a:solidFill>
                <a:latin typeface="-apple-system"/>
              </a:rPr>
              <a:t> &gt;, &gt;=, &lt;, &lt;=, =, &lt;&gt; and followed by a </a:t>
            </a:r>
            <a:r>
              <a:rPr lang="en-US" dirty="0" err="1">
                <a:latin typeface="-apple-system"/>
                <a:hlinkClick r:id="rId3"/>
              </a:rPr>
              <a:t>subquery</a:t>
            </a:r>
            <a:r>
              <a:rPr lang="en-US" dirty="0">
                <a:solidFill>
                  <a:srgbClr val="000000"/>
                </a:solidFill>
                <a:latin typeface="-apple-system"/>
              </a:rPr>
              <a:t>.</a:t>
            </a:r>
            <a:r>
              <a:rPr lang="en-US" dirty="0">
                <a:latin typeface="-apple-system"/>
              </a:rPr>
              <a:t> </a:t>
            </a:r>
          </a:p>
          <a:p>
            <a:pPr lvl="0" eaLnBrk="0" fontAlgn="base" hangingPunct="0">
              <a:spcBef>
                <a:spcPct val="0"/>
              </a:spcBef>
              <a:spcAft>
                <a:spcPct val="0"/>
              </a:spcAft>
            </a:pPr>
            <a:endParaRPr lang="en-US" dirty="0">
              <a:solidFill>
                <a:srgbClr val="000000"/>
              </a:solidFill>
              <a:latin typeface="Verdana" panose="020B0604030504040204" pitchFamily="34" charset="0"/>
            </a:endParaRPr>
          </a:p>
          <a:p>
            <a:pPr lvl="0" eaLnBrk="0" fontAlgn="base" hangingPunct="0">
              <a:spcBef>
                <a:spcPct val="0"/>
              </a:spcBef>
              <a:spcAft>
                <a:spcPct val="0"/>
              </a:spcAft>
            </a:pPr>
            <a:r>
              <a:rPr lang="en-US" u="sng" dirty="0">
                <a:solidFill>
                  <a:srgbClr val="000000"/>
                </a:solidFill>
                <a:latin typeface="Verdana" panose="020B0604030504040204" pitchFamily="34" charset="0"/>
              </a:rPr>
              <a:t>SYNTAX</a:t>
            </a:r>
          </a:p>
          <a:p>
            <a:pPr lvl="0" eaLnBrk="0" fontAlgn="base" hangingPunct="0">
              <a:spcBef>
                <a:spcPct val="0"/>
              </a:spcBef>
              <a:spcAft>
                <a:spcPct val="0"/>
              </a:spcAft>
            </a:pPr>
            <a:endParaRPr lang="en-US" sz="1100" dirty="0">
              <a:solidFill>
                <a:srgbClr val="000000"/>
              </a:solidFill>
              <a:latin typeface="Verdana" panose="020B0604030504040204" pitchFamily="34" charset="0"/>
            </a:endParaRPr>
          </a:p>
          <a:p>
            <a:pPr lvl="6" eaLnBrk="0" fontAlgn="base" hangingPunct="0">
              <a:spcBef>
                <a:spcPct val="0"/>
              </a:spcBef>
              <a:spcAft>
                <a:spcPct val="0"/>
              </a:spcAft>
            </a:pPr>
            <a:r>
              <a:rPr lang="en-US" b="1" dirty="0">
                <a:latin typeface="-apple-system"/>
              </a:rPr>
              <a:t>SELECT </a:t>
            </a:r>
            <a:r>
              <a:rPr lang="en-US" b="1" i="1" dirty="0" err="1">
                <a:latin typeface="-apple-system"/>
              </a:rPr>
              <a:t>column_name</a:t>
            </a:r>
            <a:r>
              <a:rPr lang="en-US" b="1" i="1" dirty="0">
                <a:latin typeface="-apple-system"/>
              </a:rPr>
              <a:t>(s)</a:t>
            </a:r>
            <a:r>
              <a:rPr lang="en-US" b="1" dirty="0">
                <a:latin typeface="-apple-system"/>
              </a:rPr>
              <a:t> FROM </a:t>
            </a:r>
            <a:r>
              <a:rPr lang="en-US" b="1" i="1" dirty="0" err="1">
                <a:latin typeface="-apple-system"/>
              </a:rPr>
              <a:t>table_name</a:t>
            </a:r>
            <a:r>
              <a:rPr lang="en-US" b="1" dirty="0">
                <a:latin typeface="-apple-system"/>
              </a:rPr>
              <a:t/>
            </a:r>
            <a:br>
              <a:rPr lang="en-US" b="1" dirty="0">
                <a:latin typeface="-apple-system"/>
              </a:rPr>
            </a:br>
            <a:r>
              <a:rPr lang="en-US" b="1" dirty="0">
                <a:latin typeface="-apple-system"/>
              </a:rPr>
              <a:t>WHERE </a:t>
            </a:r>
            <a:r>
              <a:rPr lang="en-US" b="1" i="1" dirty="0" err="1">
                <a:latin typeface="-apple-system"/>
              </a:rPr>
              <a:t>column_name</a:t>
            </a:r>
            <a:r>
              <a:rPr lang="en-US" b="1" i="1" dirty="0">
                <a:latin typeface="-apple-system"/>
              </a:rPr>
              <a:t> operator</a:t>
            </a:r>
            <a:r>
              <a:rPr lang="en-US" b="1" dirty="0">
                <a:latin typeface="-apple-system"/>
              </a:rPr>
              <a:t> ALL</a:t>
            </a:r>
            <a:br>
              <a:rPr lang="en-US" b="1" dirty="0">
                <a:latin typeface="-apple-system"/>
              </a:rPr>
            </a:br>
            <a:r>
              <a:rPr lang="en-US" b="1" dirty="0">
                <a:latin typeface="-apple-system"/>
              </a:rPr>
              <a:t>  (SELECT </a:t>
            </a:r>
            <a:r>
              <a:rPr lang="en-US" b="1" i="1" dirty="0" err="1">
                <a:latin typeface="-apple-system"/>
              </a:rPr>
              <a:t>column_name</a:t>
            </a:r>
            <a:r>
              <a:rPr lang="en-US" b="1" i="1" dirty="0">
                <a:latin typeface="-apple-system"/>
              </a:rPr>
              <a:t/>
            </a:r>
            <a:br>
              <a:rPr lang="en-US" b="1" i="1" dirty="0">
                <a:latin typeface="-apple-system"/>
              </a:rPr>
            </a:br>
            <a:r>
              <a:rPr lang="en-US" b="1" i="1" dirty="0">
                <a:latin typeface="-apple-system"/>
              </a:rPr>
              <a:t>  </a:t>
            </a:r>
            <a:r>
              <a:rPr lang="en-US" b="1" dirty="0">
                <a:latin typeface="-apple-system"/>
              </a:rPr>
              <a:t>FROM </a:t>
            </a:r>
            <a:r>
              <a:rPr lang="en-US" b="1" i="1" dirty="0" err="1">
                <a:latin typeface="-apple-system"/>
              </a:rPr>
              <a:t>table_name</a:t>
            </a:r>
            <a:r>
              <a:rPr lang="en-US" b="1" i="1" dirty="0">
                <a:latin typeface="-apple-system"/>
              </a:rPr>
              <a:t/>
            </a:r>
            <a:br>
              <a:rPr lang="en-US" b="1" i="1" dirty="0">
                <a:latin typeface="-apple-system"/>
              </a:rPr>
            </a:br>
            <a:r>
              <a:rPr lang="en-US" b="1" i="1" dirty="0">
                <a:latin typeface="-apple-system"/>
              </a:rPr>
              <a:t>  </a:t>
            </a:r>
            <a:r>
              <a:rPr lang="en-US" b="1" dirty="0">
                <a:latin typeface="-apple-system"/>
              </a:rPr>
              <a:t>WHERE </a:t>
            </a:r>
            <a:r>
              <a:rPr lang="en-US" b="1" i="1" dirty="0">
                <a:latin typeface="-apple-system"/>
              </a:rPr>
              <a:t>condition</a:t>
            </a:r>
            <a:r>
              <a:rPr lang="en-US" b="1" dirty="0">
                <a:latin typeface="-apple-system"/>
              </a:rPr>
              <a:t>);</a:t>
            </a:r>
            <a:endParaRPr lang="en-US" b="1" dirty="0">
              <a:solidFill>
                <a:srgbClr val="000000"/>
              </a:solidFill>
              <a:latin typeface="-apple-system"/>
            </a:endParaRPr>
          </a:p>
          <a:p>
            <a:pPr lvl="6" eaLnBrk="0" fontAlgn="base" hangingPunct="0">
              <a:spcBef>
                <a:spcPct val="0"/>
              </a:spcBef>
              <a:spcAft>
                <a:spcPct val="0"/>
              </a:spcAft>
            </a:pPr>
            <a:r>
              <a:rPr lang="en-US" dirty="0"/>
              <a:t> </a:t>
            </a:r>
            <a:endParaRPr lang="en-US" dirty="0">
              <a:latin typeface="Arial" panose="020B0604020202020204" pitchFamily="34" charset="0"/>
            </a:endParaRPr>
          </a:p>
        </p:txBody>
      </p:sp>
    </p:spTree>
    <p:extLst>
      <p:ext uri="{BB962C8B-B14F-4D97-AF65-F5344CB8AC3E}">
        <p14:creationId xmlns:p14="http://schemas.microsoft.com/office/powerpoint/2010/main" val="1724294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477328"/>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finds all customers whose salaries are greater than the highest salary of employees in the Customer table whose id is 502:</a:t>
            </a:r>
            <a:r>
              <a:rPr lang="en-US" sz="1050" dirty="0"/>
              <a:t> </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1529698" y="3442366"/>
            <a:ext cx="9302094" cy="923330"/>
          </a:xfrm>
          <a:prstGeom prst="rect">
            <a:avLst/>
          </a:prstGeom>
        </p:spPr>
        <p:txBody>
          <a:bodyPr wrap="square">
            <a:spAutoFit/>
          </a:bodyPr>
          <a:lstStyle/>
          <a:p>
            <a:r>
              <a:rPr lang="en-US" dirty="0">
                <a:solidFill>
                  <a:srgbClr val="008000"/>
                </a:solidFill>
                <a:latin typeface="Consolas" panose="020B0609020204030204" pitchFamily="49" charset="0"/>
              </a:rPr>
              <a:t>--HIGHEST SALARY OF ALL CUSTOMERS WHOSE ID IS 502</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All(</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Salary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502</a:t>
            </a:r>
            <a:r>
              <a:rPr lang="en-US" dirty="0">
                <a:solidFill>
                  <a:srgbClr val="808080"/>
                </a:solidFill>
                <a:latin typeface="Consolas" panose="020B0609020204030204" pitchFamily="49" charset="0"/>
              </a:rPr>
              <a:t>)</a:t>
            </a:r>
            <a:endParaRPr lang="en-US" dirty="0"/>
          </a:p>
        </p:txBody>
      </p:sp>
      <p:pic>
        <p:nvPicPr>
          <p:cNvPr id="10" name="Picture 9"/>
          <p:cNvPicPr/>
          <p:nvPr/>
        </p:nvPicPr>
        <p:blipFill rotWithShape="1">
          <a:blip r:embed="rId3"/>
          <a:srcRect l="19336" t="55280" r="51282" b="32479"/>
          <a:stretch/>
        </p:blipFill>
        <p:spPr bwMode="auto">
          <a:xfrm>
            <a:off x="2655605" y="4635146"/>
            <a:ext cx="7050280" cy="17400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0074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Find less salaries of all customers whose education is graduate</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3"/>
          <a:srcRect l="19231" t="67918" r="53098" b="25708"/>
          <a:stretch/>
        </p:blipFill>
        <p:spPr bwMode="auto">
          <a:xfrm>
            <a:off x="2528126" y="4879055"/>
            <a:ext cx="7050281" cy="976622"/>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405064" y="3646570"/>
            <a:ext cx="9296403" cy="923330"/>
          </a:xfrm>
          <a:prstGeom prst="rect">
            <a:avLst/>
          </a:prstGeom>
        </p:spPr>
        <p:txBody>
          <a:bodyPr wrap="square">
            <a:spAutoFit/>
          </a:bodyPr>
          <a:lstStyle/>
          <a:p>
            <a:r>
              <a:rPr lang="en-US" dirty="0">
                <a:solidFill>
                  <a:srgbClr val="008000"/>
                </a:solidFill>
                <a:latin typeface="Consolas" panose="020B0609020204030204" pitchFamily="49" charset="0"/>
              </a:rPr>
              <a:t>--LESS THAN EQUAL SALARY OF ALL CUSTOMERS WHOSE EDUCATION IS GRADUATE</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All(</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Salary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Education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'Graduate'</a:t>
            </a:r>
            <a:r>
              <a:rPr lang="en-US" dirty="0">
                <a:solidFill>
                  <a:srgbClr val="808080"/>
                </a:solidFill>
                <a:latin typeface="Consolas" panose="020B0609020204030204" pitchFamily="49" charset="0"/>
              </a:rPr>
              <a:t>)</a:t>
            </a:r>
            <a:endParaRPr lang="en-US" dirty="0"/>
          </a:p>
        </p:txBody>
      </p:sp>
    </p:spTree>
    <p:extLst>
      <p:ext uri="{BB962C8B-B14F-4D97-AF65-F5344CB8AC3E}">
        <p14:creationId xmlns:p14="http://schemas.microsoft.com/office/powerpoint/2010/main" val="2132200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861" y="157701"/>
            <a:ext cx="10772775" cy="671241"/>
          </a:xfrm>
        </p:spPr>
        <p:txBody>
          <a:bodyPr>
            <a:normAutofit fontScale="90000"/>
          </a:bodyPr>
          <a:lstStyle/>
          <a:p>
            <a:pPr algn="ctr"/>
            <a:r>
              <a:rPr lang="en-US" b="1" dirty="0"/>
              <a:t>ANY LOGICAL OPERATOR</a:t>
            </a:r>
          </a:p>
        </p:txBody>
      </p:sp>
      <p:sp>
        <p:nvSpPr>
          <p:cNvPr id="11" name="Rectangle 10"/>
          <p:cNvSpPr/>
          <p:nvPr/>
        </p:nvSpPr>
        <p:spPr>
          <a:xfrm>
            <a:off x="1170773" y="1010348"/>
            <a:ext cx="10391687" cy="5632311"/>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ANY</a:t>
            </a:r>
            <a:r>
              <a:rPr lang="en-US" dirty="0">
                <a:solidFill>
                  <a:srgbClr val="000000"/>
                </a:solidFill>
                <a:latin typeface="-apple-system"/>
              </a:rPr>
              <a:t> and </a:t>
            </a:r>
            <a:r>
              <a:rPr lang="en-US" dirty="0">
                <a:solidFill>
                  <a:srgbClr val="DC143C"/>
                </a:solidFill>
                <a:latin typeface="-apple-system"/>
              </a:rPr>
              <a:t>ALL</a:t>
            </a:r>
            <a:r>
              <a:rPr lang="en-US" dirty="0">
                <a:solidFill>
                  <a:srgbClr val="000000"/>
                </a:solidFill>
                <a:latin typeface="-apple-system"/>
              </a:rPr>
              <a:t> operators allow you to perform a comparison between a single column value and a range of other values.</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ANY</a:t>
            </a:r>
            <a:r>
              <a:rPr lang="en-US" dirty="0">
                <a:solidFill>
                  <a:srgbClr val="000000"/>
                </a:solidFill>
                <a:latin typeface="-apple-system"/>
              </a:rPr>
              <a:t> operator:</a:t>
            </a:r>
          </a:p>
          <a:p>
            <a:pPr lvl="0" eaLnBrk="0" fontAlgn="base" hangingPunct="0">
              <a:spcBef>
                <a:spcPct val="0"/>
              </a:spcBef>
              <a:spcAft>
                <a:spcPct val="0"/>
              </a:spcAft>
            </a:pPr>
            <a:endParaRPr lang="en-US" dirty="0">
              <a:latin typeface="-apple-system"/>
            </a:endParaRPr>
          </a:p>
          <a:p>
            <a:pPr lvl="2" eaLnBrk="0" fontAlgn="base" hangingPunct="0">
              <a:spcBef>
                <a:spcPct val="0"/>
              </a:spcBef>
              <a:spcAft>
                <a:spcPct val="0"/>
              </a:spcAft>
            </a:pPr>
            <a:r>
              <a:rPr lang="en-US" dirty="0">
                <a:solidFill>
                  <a:srgbClr val="000000"/>
                </a:solidFill>
                <a:latin typeface="-apple-system"/>
              </a:rPr>
              <a:t>returns a </a:t>
            </a:r>
            <a:r>
              <a:rPr lang="en-US" dirty="0" err="1">
                <a:solidFill>
                  <a:srgbClr val="000000"/>
                </a:solidFill>
                <a:latin typeface="-apple-system"/>
              </a:rPr>
              <a:t>boolean</a:t>
            </a:r>
            <a:r>
              <a:rPr lang="en-US" dirty="0">
                <a:solidFill>
                  <a:srgbClr val="000000"/>
                </a:solidFill>
                <a:latin typeface="-apple-system"/>
              </a:rPr>
              <a:t> value as a result</a:t>
            </a:r>
          </a:p>
          <a:p>
            <a:pPr lvl="2" eaLnBrk="0" fontAlgn="base" hangingPunct="0">
              <a:spcBef>
                <a:spcPct val="0"/>
              </a:spcBef>
              <a:spcAft>
                <a:spcPct val="0"/>
              </a:spcAft>
            </a:pPr>
            <a:r>
              <a:rPr lang="en-US" dirty="0">
                <a:solidFill>
                  <a:srgbClr val="000000"/>
                </a:solidFill>
                <a:latin typeface="-apple-system"/>
              </a:rPr>
              <a:t>returns TRUE if ANY of the </a:t>
            </a:r>
            <a:r>
              <a:rPr lang="en-US" dirty="0" err="1">
                <a:solidFill>
                  <a:srgbClr val="000000"/>
                </a:solidFill>
                <a:latin typeface="-apple-system"/>
              </a:rPr>
              <a:t>subquery</a:t>
            </a:r>
            <a:r>
              <a:rPr lang="en-US" dirty="0">
                <a:solidFill>
                  <a:srgbClr val="000000"/>
                </a:solidFill>
                <a:latin typeface="-apple-system"/>
              </a:rPr>
              <a:t> values meet the condition</a:t>
            </a:r>
          </a:p>
          <a:p>
            <a:pPr lvl="2"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dirty="0">
                <a:solidFill>
                  <a:srgbClr val="DC143C"/>
                </a:solidFill>
                <a:latin typeface="-apple-system"/>
              </a:rPr>
              <a:t>ANY</a:t>
            </a:r>
            <a:r>
              <a:rPr lang="en-US" dirty="0">
                <a:solidFill>
                  <a:srgbClr val="000000"/>
                </a:solidFill>
                <a:latin typeface="-apple-system"/>
              </a:rPr>
              <a:t> means that the condition will be true if the operation is true for any of the values in the range.</a:t>
            </a:r>
          </a:p>
          <a:p>
            <a:pPr eaLnBrk="0" fontAlgn="base" hangingPunct="0">
              <a:spcBef>
                <a:spcPct val="0"/>
              </a:spcBef>
              <a:spcAft>
                <a:spcPct val="0"/>
              </a:spcAft>
            </a:pPr>
            <a:r>
              <a:rPr lang="en-US" dirty="0">
                <a:solidFill>
                  <a:srgbClr val="000000"/>
                </a:solidFill>
                <a:latin typeface="-apple-system"/>
              </a:rPr>
              <a:t>The </a:t>
            </a:r>
            <a:r>
              <a:rPr lang="en-US" dirty="0">
                <a:latin typeface="-apple-system"/>
              </a:rPr>
              <a:t>ANY</a:t>
            </a:r>
            <a:r>
              <a:rPr lang="en-US" dirty="0">
                <a:solidFill>
                  <a:srgbClr val="000000"/>
                </a:solidFill>
                <a:latin typeface="-apple-system"/>
              </a:rPr>
              <a:t> operator must be preceded by a </a:t>
            </a:r>
            <a:r>
              <a:rPr lang="en-US" dirty="0">
                <a:latin typeface="-apple-system"/>
                <a:hlinkClick r:id="rId2"/>
              </a:rPr>
              <a:t>comparison operator</a:t>
            </a:r>
            <a:r>
              <a:rPr lang="en-US" dirty="0">
                <a:solidFill>
                  <a:srgbClr val="000000"/>
                </a:solidFill>
                <a:latin typeface="-apple-system"/>
              </a:rPr>
              <a:t> &gt;, &gt;=, &lt;, &lt;=, =, &lt;&gt; and followed by a </a:t>
            </a:r>
            <a:r>
              <a:rPr lang="en-US" dirty="0" err="1">
                <a:latin typeface="-apple-system"/>
                <a:hlinkClick r:id="rId3"/>
              </a:rPr>
              <a:t>subquery</a:t>
            </a:r>
            <a:r>
              <a:rPr lang="en-US" dirty="0">
                <a:solidFill>
                  <a:srgbClr val="000000"/>
                </a:solidFill>
                <a:latin typeface="-apple-system"/>
              </a:rPr>
              <a:t>.</a:t>
            </a:r>
            <a:r>
              <a:rPr lang="en-US" dirty="0">
                <a:latin typeface="-apple-system"/>
              </a:rPr>
              <a:t> </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u="sng" dirty="0">
                <a:solidFill>
                  <a:srgbClr val="000000"/>
                </a:solidFill>
                <a:latin typeface="-apple-system"/>
              </a:rPr>
              <a:t>SYNTAX</a:t>
            </a:r>
          </a:p>
          <a:p>
            <a:pPr lvl="0" eaLnBrk="0" fontAlgn="base" hangingPunct="0">
              <a:spcBef>
                <a:spcPct val="0"/>
              </a:spcBef>
              <a:spcAft>
                <a:spcPct val="0"/>
              </a:spcAft>
            </a:pPr>
            <a:endParaRPr lang="en-US" dirty="0">
              <a:solidFill>
                <a:srgbClr val="000000"/>
              </a:solidFill>
              <a:latin typeface="-apple-system"/>
            </a:endParaRPr>
          </a:p>
          <a:p>
            <a:pPr lvl="6" eaLnBrk="0" fontAlgn="base" hangingPunct="0">
              <a:spcBef>
                <a:spcPct val="0"/>
              </a:spcBef>
              <a:spcAft>
                <a:spcPct val="0"/>
              </a:spcAft>
            </a:pPr>
            <a:r>
              <a:rPr lang="en-US" b="1" dirty="0">
                <a:latin typeface="-apple-system"/>
              </a:rPr>
              <a:t>SELECT </a:t>
            </a:r>
            <a:r>
              <a:rPr lang="en-US" b="1" i="1" dirty="0" err="1">
                <a:latin typeface="-apple-system"/>
              </a:rPr>
              <a:t>column_name</a:t>
            </a:r>
            <a:r>
              <a:rPr lang="en-US" b="1" i="1" dirty="0">
                <a:latin typeface="-apple-system"/>
              </a:rPr>
              <a:t>(s)</a:t>
            </a:r>
            <a:r>
              <a:rPr lang="en-US" b="1" dirty="0">
                <a:latin typeface="-apple-system"/>
              </a:rPr>
              <a:t> FROM </a:t>
            </a:r>
            <a:r>
              <a:rPr lang="en-US" b="1" i="1" dirty="0" err="1">
                <a:latin typeface="-apple-system"/>
              </a:rPr>
              <a:t>table_name</a:t>
            </a:r>
            <a:r>
              <a:rPr lang="en-US" b="1" dirty="0">
                <a:latin typeface="-apple-system"/>
              </a:rPr>
              <a:t/>
            </a:r>
            <a:br>
              <a:rPr lang="en-US" b="1" dirty="0">
                <a:latin typeface="-apple-system"/>
              </a:rPr>
            </a:br>
            <a:r>
              <a:rPr lang="en-US" b="1" dirty="0">
                <a:latin typeface="-apple-system"/>
              </a:rPr>
              <a:t>WHERE </a:t>
            </a:r>
            <a:r>
              <a:rPr lang="en-US" b="1" i="1" dirty="0" err="1">
                <a:latin typeface="-apple-system"/>
              </a:rPr>
              <a:t>column_name</a:t>
            </a:r>
            <a:r>
              <a:rPr lang="en-US" b="1" i="1" dirty="0">
                <a:latin typeface="-apple-system"/>
              </a:rPr>
              <a:t> operator</a:t>
            </a:r>
            <a:r>
              <a:rPr lang="en-US" b="1" dirty="0">
                <a:latin typeface="-apple-system"/>
              </a:rPr>
              <a:t> ANY</a:t>
            </a:r>
            <a:br>
              <a:rPr lang="en-US" b="1" dirty="0">
                <a:latin typeface="-apple-system"/>
              </a:rPr>
            </a:br>
            <a:r>
              <a:rPr lang="en-US" b="1" dirty="0">
                <a:latin typeface="-apple-system"/>
              </a:rPr>
              <a:t>  (SELECT </a:t>
            </a:r>
            <a:r>
              <a:rPr lang="en-US" b="1" i="1" dirty="0" err="1">
                <a:latin typeface="-apple-system"/>
              </a:rPr>
              <a:t>column_name</a:t>
            </a:r>
            <a:r>
              <a:rPr lang="en-US" b="1" i="1" dirty="0">
                <a:latin typeface="-apple-system"/>
              </a:rPr>
              <a:t/>
            </a:r>
            <a:br>
              <a:rPr lang="en-US" b="1" i="1" dirty="0">
                <a:latin typeface="-apple-system"/>
              </a:rPr>
            </a:br>
            <a:r>
              <a:rPr lang="en-US" b="1" i="1" dirty="0">
                <a:latin typeface="-apple-system"/>
              </a:rPr>
              <a:t>  </a:t>
            </a:r>
            <a:r>
              <a:rPr lang="en-US" b="1" dirty="0">
                <a:latin typeface="-apple-system"/>
              </a:rPr>
              <a:t>FROM </a:t>
            </a:r>
            <a:r>
              <a:rPr lang="en-US" b="1" i="1" dirty="0" err="1">
                <a:latin typeface="-apple-system"/>
              </a:rPr>
              <a:t>table_name</a:t>
            </a:r>
            <a:r>
              <a:rPr lang="en-US" b="1" i="1" dirty="0">
                <a:latin typeface="-apple-system"/>
              </a:rPr>
              <a:t/>
            </a:r>
            <a:br>
              <a:rPr lang="en-US" b="1" i="1" dirty="0">
                <a:latin typeface="-apple-system"/>
              </a:rPr>
            </a:br>
            <a:r>
              <a:rPr lang="en-US" b="1" i="1" dirty="0">
                <a:latin typeface="-apple-system"/>
              </a:rPr>
              <a:t>  </a:t>
            </a:r>
            <a:r>
              <a:rPr lang="en-US" b="1" dirty="0">
                <a:latin typeface="-apple-system"/>
              </a:rPr>
              <a:t>WHERE </a:t>
            </a:r>
            <a:r>
              <a:rPr lang="en-US" b="1" i="1" dirty="0">
                <a:latin typeface="-apple-system"/>
              </a:rPr>
              <a:t>condition</a:t>
            </a:r>
            <a:r>
              <a:rPr lang="en-US" b="1" dirty="0">
                <a:latin typeface="-apple-system"/>
              </a:rPr>
              <a:t>);</a:t>
            </a:r>
            <a:endParaRPr lang="en-US" b="1" dirty="0">
              <a:solidFill>
                <a:srgbClr val="000000"/>
              </a:solidFill>
              <a:latin typeface="-apple-system"/>
            </a:endParaRPr>
          </a:p>
          <a:p>
            <a:pPr lvl="6" eaLnBrk="0" fontAlgn="base" hangingPunct="0">
              <a:spcBef>
                <a:spcPct val="0"/>
              </a:spcBef>
              <a:spcAft>
                <a:spcPct val="0"/>
              </a:spcAft>
            </a:pPr>
            <a:r>
              <a:rPr lang="en-US" dirty="0">
                <a:latin typeface="-apple-system"/>
              </a:rPr>
              <a:t> </a:t>
            </a:r>
          </a:p>
        </p:txBody>
      </p:sp>
    </p:spTree>
    <p:extLst>
      <p:ext uri="{BB962C8B-B14F-4D97-AF65-F5344CB8AC3E}">
        <p14:creationId xmlns:p14="http://schemas.microsoft.com/office/powerpoint/2010/main" val="1227485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923330"/>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Find greater salary of any customer whose education is inter</a:t>
            </a:r>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136591" y="3416728"/>
            <a:ext cx="9810572" cy="923330"/>
          </a:xfrm>
          <a:prstGeom prst="rect">
            <a:avLst/>
          </a:prstGeom>
        </p:spPr>
        <p:txBody>
          <a:bodyPr wrap="square">
            <a:spAutoFit/>
          </a:bodyPr>
          <a:lstStyle/>
          <a:p>
            <a:r>
              <a:rPr lang="en-US" dirty="0">
                <a:solidFill>
                  <a:srgbClr val="008000"/>
                </a:solidFill>
                <a:latin typeface="Consolas" panose="020B0609020204030204" pitchFamily="49" charset="0"/>
              </a:rPr>
              <a:t>--GREATER SALARY OF ANY CUSTOMERS WHOSE EDUCATION IS INTER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ANY</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Salary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Education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'inter'</a:t>
            </a:r>
            <a:r>
              <a:rPr lang="en-US" dirty="0">
                <a:solidFill>
                  <a:srgbClr val="808080"/>
                </a:solidFill>
                <a:latin typeface="Consolas" panose="020B0609020204030204" pitchFamily="49" charset="0"/>
              </a:rPr>
              <a:t>);</a:t>
            </a:r>
            <a:endParaRPr lang="en-US" dirty="0"/>
          </a:p>
        </p:txBody>
      </p:sp>
      <p:pic>
        <p:nvPicPr>
          <p:cNvPr id="8" name="Picture 7"/>
          <p:cNvPicPr/>
          <p:nvPr/>
        </p:nvPicPr>
        <p:blipFill rotWithShape="1">
          <a:blip r:embed="rId3"/>
          <a:srcRect l="19231" t="57256" r="55342" b="28332"/>
          <a:stretch/>
        </p:blipFill>
        <p:spPr bwMode="auto">
          <a:xfrm>
            <a:off x="2528126" y="4564552"/>
            <a:ext cx="7050281" cy="16738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457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SQL COMMAND</a:t>
            </a:r>
          </a:p>
        </p:txBody>
      </p:sp>
      <p:sp>
        <p:nvSpPr>
          <p:cNvPr id="3" name="Content Placeholder 2"/>
          <p:cNvSpPr>
            <a:spLocks noGrp="1"/>
          </p:cNvSpPr>
          <p:nvPr>
            <p:ph idx="1"/>
          </p:nvPr>
        </p:nvSpPr>
        <p:spPr/>
        <p:txBody>
          <a:bodyPr/>
          <a:lstStyle/>
          <a:p>
            <a:pPr marL="0" indent="0">
              <a:buNone/>
            </a:pPr>
            <a:r>
              <a:rPr lang="en-US" dirty="0"/>
              <a:t> The standard SQL commands to interact with relational databases are CREATE, SELECT, INSERT, UPDATE, DELETE and DROP. These commands can be classified into he following groups based on their nature </a:t>
            </a:r>
          </a:p>
          <a:p>
            <a:pPr marL="0" indent="0">
              <a:buNone/>
            </a:pPr>
            <a:r>
              <a:rPr lang="en-US" dirty="0"/>
              <a:t>DDL - Data Definition Language</a:t>
            </a:r>
          </a:p>
          <a:p>
            <a:pPr marL="0" indent="0">
              <a:buNone/>
            </a:pPr>
            <a:r>
              <a:rPr lang="en-US" dirty="0"/>
              <a:t>DML - Data Manipulation Language</a:t>
            </a:r>
          </a:p>
          <a:p>
            <a:pPr marL="0" indent="0">
              <a:buNone/>
            </a:pPr>
            <a:r>
              <a:rPr lang="en-US" dirty="0"/>
              <a:t>DCL - Data Control Language</a:t>
            </a:r>
          </a:p>
          <a:p>
            <a:pPr marL="0" indent="0">
              <a:buNone/>
            </a:pPr>
            <a:endParaRPr lang="en-US" dirty="0"/>
          </a:p>
        </p:txBody>
      </p:sp>
    </p:spTree>
    <p:extLst>
      <p:ext uri="{BB962C8B-B14F-4D97-AF65-F5344CB8AC3E}">
        <p14:creationId xmlns:p14="http://schemas.microsoft.com/office/powerpoint/2010/main" val="4168134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923330"/>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Find greater age of any customer whose education is graduate</a:t>
            </a:r>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391535" y="3489319"/>
            <a:ext cx="9323462" cy="923330"/>
          </a:xfrm>
          <a:prstGeom prst="rect">
            <a:avLst/>
          </a:prstGeom>
        </p:spPr>
        <p:txBody>
          <a:bodyPr wrap="square">
            <a:spAutoFit/>
          </a:bodyPr>
          <a:lstStyle/>
          <a:p>
            <a:r>
              <a:rPr lang="en-US" dirty="0">
                <a:solidFill>
                  <a:srgbClr val="008000"/>
                </a:solidFill>
                <a:latin typeface="Consolas" panose="020B0609020204030204" pitchFamily="49" charset="0"/>
              </a:rPr>
              <a:t>--GREATER Age OF ANY CUSTOMERS WHOSE EDUCATION IS Graduate</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ANY</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Age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Education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'Graduate'</a:t>
            </a:r>
            <a:r>
              <a:rPr lang="en-US" dirty="0">
                <a:solidFill>
                  <a:srgbClr val="808080"/>
                </a:solidFill>
                <a:latin typeface="Consolas" panose="020B0609020204030204" pitchFamily="49" charset="0"/>
              </a:rPr>
              <a:t>);</a:t>
            </a:r>
            <a:endParaRPr lang="en-US" dirty="0"/>
          </a:p>
        </p:txBody>
      </p:sp>
      <p:pic>
        <p:nvPicPr>
          <p:cNvPr id="9" name="Picture 8"/>
          <p:cNvPicPr/>
          <p:nvPr/>
        </p:nvPicPr>
        <p:blipFill rotWithShape="1">
          <a:blip r:embed="rId3"/>
          <a:srcRect l="19444" t="66930" r="55662" b="23593"/>
          <a:stretch/>
        </p:blipFill>
        <p:spPr bwMode="auto">
          <a:xfrm>
            <a:off x="2528127" y="4900300"/>
            <a:ext cx="7050281" cy="11501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4447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AND OPERATOR</a:t>
            </a:r>
          </a:p>
        </p:txBody>
      </p:sp>
      <p:sp>
        <p:nvSpPr>
          <p:cNvPr id="6" name="Rectangle 5"/>
          <p:cNvSpPr/>
          <p:nvPr/>
        </p:nvSpPr>
        <p:spPr>
          <a:xfrm>
            <a:off x="1159380" y="1863161"/>
            <a:ext cx="10078340" cy="3139321"/>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a:t>
            </a:r>
            <a:r>
              <a:rPr lang="en-US" dirty="0">
                <a:latin typeface="-apple-system"/>
              </a:rPr>
              <a:t>AND</a:t>
            </a:r>
            <a:r>
              <a:rPr lang="en-US" dirty="0">
                <a:solidFill>
                  <a:srgbClr val="000000"/>
                </a:solidFill>
                <a:latin typeface="-apple-system"/>
              </a:rPr>
              <a:t> operator returns true if both expressions evaluate to true. If one of the two expressions is false, then the </a:t>
            </a:r>
            <a:r>
              <a:rPr lang="en-US" dirty="0">
                <a:latin typeface="-apple-system"/>
              </a:rPr>
              <a:t>AND</a:t>
            </a:r>
            <a:r>
              <a:rPr lang="en-US" dirty="0">
                <a:solidFill>
                  <a:srgbClr val="000000"/>
                </a:solidFill>
                <a:latin typeface="-apple-system"/>
              </a:rPr>
              <a:t> operator returns false even one of the expressions is NULL.</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endParaRPr lang="en-US" dirty="0">
              <a:latin typeface="-apple-system"/>
            </a:endParaRPr>
          </a:p>
          <a:p>
            <a:pPr lvl="0" eaLnBrk="0" fontAlgn="base" hangingPunct="0">
              <a:spcBef>
                <a:spcPct val="0"/>
              </a:spcBef>
              <a:spcAft>
                <a:spcPct val="0"/>
              </a:spcAft>
            </a:pPr>
            <a:r>
              <a:rPr lang="en-US" dirty="0">
                <a:solidFill>
                  <a:srgbClr val="000000"/>
                </a:solidFill>
                <a:latin typeface="-apple-system"/>
              </a:rPr>
              <a:t>The AND operator is typically used in the </a:t>
            </a:r>
            <a:r>
              <a:rPr lang="en-US" dirty="0">
                <a:solidFill>
                  <a:srgbClr val="000000"/>
                </a:solidFill>
                <a:latin typeface="-apple-system"/>
                <a:hlinkClick r:id="rId2"/>
              </a:rPr>
              <a:t>WHERE</a:t>
            </a:r>
            <a:r>
              <a:rPr lang="en-US" dirty="0">
                <a:solidFill>
                  <a:srgbClr val="000000"/>
                </a:solidFill>
                <a:latin typeface="-apple-system"/>
              </a:rPr>
              <a:t> clause of the </a:t>
            </a:r>
            <a:r>
              <a:rPr lang="en-US" dirty="0">
                <a:solidFill>
                  <a:srgbClr val="000000"/>
                </a:solidFill>
                <a:latin typeface="-apple-system"/>
                <a:hlinkClick r:id="rId3"/>
              </a:rPr>
              <a:t>SELECT</a:t>
            </a:r>
            <a:r>
              <a:rPr lang="en-US" dirty="0">
                <a:solidFill>
                  <a:srgbClr val="000000"/>
                </a:solidFill>
                <a:latin typeface="-apple-system"/>
              </a:rPr>
              <a:t>, </a:t>
            </a:r>
            <a:r>
              <a:rPr lang="en-US" dirty="0">
                <a:solidFill>
                  <a:srgbClr val="000000"/>
                </a:solidFill>
                <a:latin typeface="-apple-system"/>
                <a:hlinkClick r:id="rId4"/>
              </a:rPr>
              <a:t>UPDATE</a:t>
            </a:r>
            <a:r>
              <a:rPr lang="en-US" dirty="0">
                <a:solidFill>
                  <a:srgbClr val="000000"/>
                </a:solidFill>
                <a:latin typeface="-apple-system"/>
              </a:rPr>
              <a:t>, or </a:t>
            </a:r>
            <a:r>
              <a:rPr lang="en-US" dirty="0">
                <a:solidFill>
                  <a:srgbClr val="000000"/>
                </a:solidFill>
                <a:latin typeface="-apple-system"/>
                <a:hlinkClick r:id="rId5"/>
              </a:rPr>
              <a:t>DELETE</a:t>
            </a:r>
            <a:r>
              <a:rPr lang="en-US" dirty="0">
                <a:solidFill>
                  <a:srgbClr val="000000"/>
                </a:solidFill>
                <a:latin typeface="-apple-system"/>
              </a:rPr>
              <a:t> statement to form a flexible condition</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b="1" dirty="0">
                <a:solidFill>
                  <a:srgbClr val="000000"/>
                </a:solidFill>
                <a:latin typeface="-apple-system"/>
              </a:rPr>
              <a:t>SYNTAX</a:t>
            </a:r>
            <a:r>
              <a:rPr lang="en-US" b="1" dirty="0">
                <a:latin typeface="-apple-system"/>
              </a:rPr>
              <a:t> </a:t>
            </a:r>
          </a:p>
          <a:p>
            <a:pPr lvl="0" eaLnBrk="0" fontAlgn="base" hangingPunct="0">
              <a:spcBef>
                <a:spcPct val="0"/>
              </a:spcBef>
              <a:spcAft>
                <a:spcPct val="0"/>
              </a:spcAft>
            </a:pPr>
            <a:endParaRPr lang="en-US" dirty="0">
              <a:latin typeface="-apple-system"/>
            </a:endParaRPr>
          </a:p>
          <a:p>
            <a:pPr lvl="2" eaLnBrk="0" fontAlgn="base" hangingPunct="0">
              <a:spcBef>
                <a:spcPct val="0"/>
              </a:spcBef>
              <a:spcAft>
                <a:spcPct val="0"/>
              </a:spcAft>
            </a:pPr>
            <a:r>
              <a:rPr lang="en-US" b="1" dirty="0">
                <a:latin typeface="-apple-system"/>
              </a:rPr>
              <a:t>expression1 AND expression2;</a:t>
            </a:r>
          </a:p>
        </p:txBody>
      </p:sp>
    </p:spTree>
    <p:extLst>
      <p:ext uri="{BB962C8B-B14F-4D97-AF65-F5344CB8AC3E}">
        <p14:creationId xmlns:p14="http://schemas.microsoft.com/office/powerpoint/2010/main" val="5797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education is inter and salary greater than 15000</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410364" y="3567345"/>
            <a:ext cx="9146849" cy="646331"/>
          </a:xfrm>
          <a:prstGeom prst="rect">
            <a:avLst/>
          </a:prstGeom>
        </p:spPr>
        <p:txBody>
          <a:bodyPr wrap="square">
            <a:spAutoFit/>
          </a:bodyPr>
          <a:lstStyle/>
          <a:p>
            <a:r>
              <a:rPr lang="en-US" dirty="0">
                <a:solidFill>
                  <a:srgbClr val="008000"/>
                </a:solidFill>
                <a:latin typeface="Consolas" panose="020B0609020204030204" pitchFamily="49" charset="0"/>
              </a:rPr>
              <a:t>--AND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Education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'inter'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and</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15000</a:t>
            </a:r>
            <a:endParaRPr lang="en-US" dirty="0"/>
          </a:p>
        </p:txBody>
      </p:sp>
      <p:pic>
        <p:nvPicPr>
          <p:cNvPr id="8" name="Picture 7"/>
          <p:cNvPicPr/>
          <p:nvPr/>
        </p:nvPicPr>
        <p:blipFill rotWithShape="1">
          <a:blip r:embed="rId3"/>
          <a:srcRect l="19338" t="60612" r="54808" b="28134"/>
          <a:stretch/>
        </p:blipFill>
        <p:spPr bwMode="auto">
          <a:xfrm>
            <a:off x="2528127" y="4529893"/>
            <a:ext cx="7248262" cy="15632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5877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OR OPERATOR</a:t>
            </a:r>
          </a:p>
        </p:txBody>
      </p:sp>
      <p:sp>
        <p:nvSpPr>
          <p:cNvPr id="6" name="Rectangle 5"/>
          <p:cNvSpPr/>
          <p:nvPr/>
        </p:nvSpPr>
        <p:spPr>
          <a:xfrm>
            <a:off x="1159380" y="1863161"/>
            <a:ext cx="10078340" cy="2585323"/>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SQL OR is a </a:t>
            </a:r>
            <a:r>
              <a:rPr lang="en-US" dirty="0">
                <a:solidFill>
                  <a:srgbClr val="000000"/>
                </a:solidFill>
                <a:latin typeface="-apple-system"/>
                <a:hlinkClick r:id="rId2"/>
              </a:rPr>
              <a:t>logical operator</a:t>
            </a:r>
            <a:r>
              <a:rPr lang="en-US" dirty="0">
                <a:solidFill>
                  <a:srgbClr val="000000"/>
                </a:solidFill>
                <a:latin typeface="-apple-system"/>
              </a:rPr>
              <a:t> that combines two </a:t>
            </a:r>
            <a:r>
              <a:rPr lang="en-US" dirty="0" err="1">
                <a:solidFill>
                  <a:srgbClr val="000000"/>
                </a:solidFill>
                <a:latin typeface="-apple-system"/>
              </a:rPr>
              <a:t>boolean</a:t>
            </a:r>
            <a:r>
              <a:rPr lang="en-US" dirty="0">
                <a:solidFill>
                  <a:srgbClr val="000000"/>
                </a:solidFill>
                <a:latin typeface="-apple-system"/>
              </a:rPr>
              <a:t> expressions. The SQL OR operator returns either true or false depending on the results of expressions.</a:t>
            </a:r>
          </a:p>
          <a:p>
            <a:pPr lvl="0" eaLnBrk="0" fontAlgn="base" hangingPunct="0">
              <a:spcBef>
                <a:spcPct val="0"/>
              </a:spcBef>
              <a:spcAft>
                <a:spcPct val="0"/>
              </a:spcAft>
            </a:pPr>
            <a:endParaRPr lang="en-US" dirty="0">
              <a:latin typeface="-apple-system"/>
            </a:endParaRPr>
          </a:p>
          <a:p>
            <a:pPr lvl="0" eaLnBrk="0" fontAlgn="base" hangingPunct="0">
              <a:spcBef>
                <a:spcPct val="0"/>
              </a:spcBef>
              <a:spcAft>
                <a:spcPct val="0"/>
              </a:spcAft>
            </a:pPr>
            <a:r>
              <a:rPr lang="en-US" dirty="0">
                <a:solidFill>
                  <a:srgbClr val="000000"/>
                </a:solidFill>
                <a:latin typeface="-apple-system"/>
              </a:rPr>
              <a:t>The OR operator is typically used in the </a:t>
            </a:r>
            <a:r>
              <a:rPr lang="en-US" dirty="0">
                <a:solidFill>
                  <a:srgbClr val="000000"/>
                </a:solidFill>
                <a:latin typeface="-apple-system"/>
                <a:hlinkClick r:id="rId3"/>
              </a:rPr>
              <a:t>WHERE</a:t>
            </a:r>
            <a:r>
              <a:rPr lang="en-US" dirty="0">
                <a:solidFill>
                  <a:srgbClr val="000000"/>
                </a:solidFill>
                <a:latin typeface="-apple-system"/>
              </a:rPr>
              <a:t> clause of the </a:t>
            </a:r>
            <a:r>
              <a:rPr lang="en-US" dirty="0">
                <a:solidFill>
                  <a:srgbClr val="000000"/>
                </a:solidFill>
                <a:latin typeface="-apple-system"/>
                <a:hlinkClick r:id="rId4"/>
              </a:rPr>
              <a:t>SELECT</a:t>
            </a:r>
            <a:r>
              <a:rPr lang="en-US" dirty="0">
                <a:solidFill>
                  <a:srgbClr val="000000"/>
                </a:solidFill>
                <a:latin typeface="-apple-system"/>
              </a:rPr>
              <a:t>, </a:t>
            </a:r>
            <a:r>
              <a:rPr lang="en-US" dirty="0">
                <a:solidFill>
                  <a:srgbClr val="000000"/>
                </a:solidFill>
                <a:latin typeface="-apple-system"/>
                <a:hlinkClick r:id="rId5"/>
              </a:rPr>
              <a:t>UPDATE</a:t>
            </a:r>
            <a:r>
              <a:rPr lang="en-US" dirty="0">
                <a:solidFill>
                  <a:srgbClr val="000000"/>
                </a:solidFill>
                <a:latin typeface="-apple-system"/>
              </a:rPr>
              <a:t>, or </a:t>
            </a:r>
            <a:r>
              <a:rPr lang="en-US" dirty="0">
                <a:solidFill>
                  <a:srgbClr val="000000"/>
                </a:solidFill>
                <a:latin typeface="-apple-system"/>
                <a:hlinkClick r:id="rId6"/>
              </a:rPr>
              <a:t>DELETE</a:t>
            </a:r>
            <a:r>
              <a:rPr lang="en-US" dirty="0">
                <a:solidFill>
                  <a:srgbClr val="000000"/>
                </a:solidFill>
                <a:latin typeface="-apple-system"/>
              </a:rPr>
              <a:t> statement to form a flexible condition</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b="1" dirty="0">
                <a:solidFill>
                  <a:srgbClr val="000000"/>
                </a:solidFill>
                <a:latin typeface="-apple-system"/>
              </a:rPr>
              <a:t>SYNTAX</a:t>
            </a:r>
            <a:r>
              <a:rPr lang="en-US" b="1" dirty="0">
                <a:latin typeface="-apple-system"/>
              </a:rPr>
              <a:t> </a:t>
            </a:r>
          </a:p>
          <a:p>
            <a:pPr lvl="0" eaLnBrk="0" fontAlgn="base" hangingPunct="0">
              <a:spcBef>
                <a:spcPct val="0"/>
              </a:spcBef>
              <a:spcAft>
                <a:spcPct val="0"/>
              </a:spcAft>
            </a:pPr>
            <a:endParaRPr lang="en-US" dirty="0">
              <a:latin typeface="-apple-system"/>
            </a:endParaRPr>
          </a:p>
          <a:p>
            <a:pPr lvl="2" eaLnBrk="0" fontAlgn="base" hangingPunct="0">
              <a:spcBef>
                <a:spcPct val="0"/>
              </a:spcBef>
              <a:spcAft>
                <a:spcPct val="0"/>
              </a:spcAft>
            </a:pPr>
            <a:r>
              <a:rPr lang="en-US" b="1" dirty="0">
                <a:latin typeface="-apple-system"/>
              </a:rPr>
              <a:t>expression1 OR expression2;</a:t>
            </a:r>
          </a:p>
        </p:txBody>
      </p:sp>
    </p:spTree>
    <p:extLst>
      <p:ext uri="{BB962C8B-B14F-4D97-AF65-F5344CB8AC3E}">
        <p14:creationId xmlns:p14="http://schemas.microsoft.com/office/powerpoint/2010/main" val="170355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city is </a:t>
            </a:r>
            <a:r>
              <a:rPr lang="en-US" dirty="0" err="1">
                <a:solidFill>
                  <a:srgbClr val="000000"/>
                </a:solidFill>
                <a:latin typeface="-apple-system"/>
              </a:rPr>
              <a:t>karachi</a:t>
            </a:r>
            <a:r>
              <a:rPr lang="en-US" dirty="0">
                <a:solidFill>
                  <a:srgbClr val="000000"/>
                </a:solidFill>
                <a:latin typeface="-apple-system"/>
              </a:rPr>
              <a:t> Or age less than 25</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543939" y="3471989"/>
            <a:ext cx="8232449" cy="646331"/>
          </a:xfrm>
          <a:prstGeom prst="rect">
            <a:avLst/>
          </a:prstGeom>
        </p:spPr>
        <p:txBody>
          <a:bodyPr wrap="square">
            <a:spAutoFit/>
          </a:bodyPr>
          <a:lstStyle/>
          <a:p>
            <a:r>
              <a:rPr lang="en-US" dirty="0">
                <a:solidFill>
                  <a:srgbClr val="008000"/>
                </a:solidFill>
                <a:latin typeface="Consolas" panose="020B0609020204030204" pitchFamily="49" charset="0"/>
              </a:rPr>
              <a:t>--OR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'Karachi'</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OR</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&lt;</a:t>
            </a:r>
            <a:r>
              <a:rPr lang="en-US" dirty="0">
                <a:solidFill>
                  <a:srgbClr val="000000"/>
                </a:solidFill>
                <a:latin typeface="Consolas" panose="020B0609020204030204" pitchFamily="49" charset="0"/>
              </a:rPr>
              <a:t> 25</a:t>
            </a:r>
            <a:endParaRPr lang="en-US" dirty="0"/>
          </a:p>
        </p:txBody>
      </p:sp>
      <p:pic>
        <p:nvPicPr>
          <p:cNvPr id="9" name="Picture 8"/>
          <p:cNvPicPr/>
          <p:nvPr/>
        </p:nvPicPr>
        <p:blipFill rotWithShape="1">
          <a:blip r:embed="rId3"/>
          <a:srcRect l="19231" t="69694" r="55128" b="16880"/>
          <a:stretch/>
        </p:blipFill>
        <p:spPr bwMode="auto">
          <a:xfrm>
            <a:off x="2528126" y="4252893"/>
            <a:ext cx="7050281" cy="15069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5012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city is </a:t>
            </a:r>
            <a:r>
              <a:rPr lang="en-US" dirty="0" err="1">
                <a:solidFill>
                  <a:srgbClr val="000000"/>
                </a:solidFill>
                <a:latin typeface="-apple-system"/>
              </a:rPr>
              <a:t>Pindi</a:t>
            </a:r>
            <a:r>
              <a:rPr lang="en-US" dirty="0">
                <a:solidFill>
                  <a:srgbClr val="000000"/>
                </a:solidFill>
                <a:latin typeface="-apple-system"/>
              </a:rPr>
              <a:t> and age greater than 25</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709159" y="3471989"/>
            <a:ext cx="8338155" cy="646331"/>
          </a:xfrm>
          <a:prstGeom prst="rect">
            <a:avLst/>
          </a:prstGeom>
        </p:spPr>
        <p:txBody>
          <a:bodyPr wrap="square">
            <a:spAutoFit/>
          </a:bodyPr>
          <a:lstStyle/>
          <a:p>
            <a:r>
              <a:rPr lang="en-US" dirty="0">
                <a:solidFill>
                  <a:srgbClr val="008000"/>
                </a:solidFill>
                <a:latin typeface="Consolas" panose="020B0609020204030204" pitchFamily="49" charset="0"/>
              </a:rPr>
              <a:t>--OR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Pindi</a:t>
            </a:r>
            <a:r>
              <a:rPr lang="en-US" dirty="0">
                <a:solidFill>
                  <a:srgbClr val="FF000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OR</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&gt;</a:t>
            </a:r>
            <a:r>
              <a:rPr lang="en-US" dirty="0">
                <a:solidFill>
                  <a:srgbClr val="000000"/>
                </a:solidFill>
                <a:latin typeface="Consolas" panose="020B0609020204030204" pitchFamily="49" charset="0"/>
              </a:rPr>
              <a:t> 25</a:t>
            </a:r>
            <a:endParaRPr lang="en-US" dirty="0"/>
          </a:p>
        </p:txBody>
      </p:sp>
      <p:pic>
        <p:nvPicPr>
          <p:cNvPr id="10" name="Picture 9"/>
          <p:cNvPicPr/>
          <p:nvPr/>
        </p:nvPicPr>
        <p:blipFill rotWithShape="1">
          <a:blip r:embed="rId3"/>
          <a:srcRect l="19231" t="69497" r="55876" b="22408"/>
          <a:stretch/>
        </p:blipFill>
        <p:spPr bwMode="auto">
          <a:xfrm>
            <a:off x="2528126" y="4708881"/>
            <a:ext cx="7050281" cy="12389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2726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2516"/>
          </a:xfrm>
        </p:spPr>
        <p:txBody>
          <a:bodyPr>
            <a:normAutofit fontScale="90000"/>
          </a:bodyPr>
          <a:lstStyle/>
          <a:p>
            <a:pPr algn="ctr"/>
            <a:r>
              <a:rPr lang="en-US" b="1" dirty="0"/>
              <a:t>BETWEEN OPERATORS</a:t>
            </a:r>
          </a:p>
        </p:txBody>
      </p:sp>
      <p:sp>
        <p:nvSpPr>
          <p:cNvPr id="5" name="Rectangle 4"/>
          <p:cNvSpPr/>
          <p:nvPr/>
        </p:nvSpPr>
        <p:spPr>
          <a:xfrm>
            <a:off x="785410" y="1666608"/>
            <a:ext cx="10772775" cy="2862322"/>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BETWEEN</a:t>
            </a:r>
            <a:r>
              <a:rPr lang="en-US" dirty="0">
                <a:solidFill>
                  <a:srgbClr val="000000"/>
                </a:solidFill>
                <a:latin typeface="Verdana" panose="020B0604030504040204" pitchFamily="34" charset="0"/>
              </a:rPr>
              <a:t> operator selects values within a given range. The values can be numbers, text, or dates.</a:t>
            </a:r>
            <a:endParaRPr lang="en-US" sz="1100" dirty="0"/>
          </a:p>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BETWEEN</a:t>
            </a:r>
            <a:r>
              <a:rPr lang="en-US" dirty="0">
                <a:solidFill>
                  <a:srgbClr val="000000"/>
                </a:solidFill>
                <a:latin typeface="Verdana" panose="020B0604030504040204" pitchFamily="34" charset="0"/>
              </a:rPr>
              <a:t> operator is inclusive: begin and end values are included.</a:t>
            </a:r>
          </a:p>
          <a:p>
            <a:pPr lvl="0" eaLnBrk="0" fontAlgn="base" hangingPunct="0">
              <a:spcBef>
                <a:spcPct val="0"/>
              </a:spcBef>
              <a:spcAft>
                <a:spcPct val="0"/>
              </a:spcAft>
            </a:pPr>
            <a:endParaRPr lang="en-US" dirty="0">
              <a:solidFill>
                <a:srgbClr val="000000"/>
              </a:solidFill>
              <a:latin typeface="Verdana" panose="020B0604030504040204" pitchFamily="34" charset="0"/>
            </a:endParaRPr>
          </a:p>
          <a:p>
            <a:pPr lvl="0" eaLnBrk="0" fontAlgn="base" hangingPunct="0">
              <a:spcBef>
                <a:spcPct val="0"/>
              </a:spcBef>
              <a:spcAft>
                <a:spcPct val="0"/>
              </a:spcAft>
            </a:pPr>
            <a:r>
              <a:rPr lang="en-US" b="1" u="sng" dirty="0">
                <a:solidFill>
                  <a:srgbClr val="000000"/>
                </a:solidFill>
                <a:latin typeface="Verdana" panose="020B0604030504040204" pitchFamily="34" charset="0"/>
              </a:rPr>
              <a:t>SYNTAX</a:t>
            </a:r>
          </a:p>
          <a:p>
            <a:pPr lvl="0" eaLnBrk="0" fontAlgn="base" hangingPunct="0">
              <a:spcBef>
                <a:spcPct val="0"/>
              </a:spcBef>
              <a:spcAft>
                <a:spcPct val="0"/>
              </a:spcAft>
            </a:pPr>
            <a:endParaRPr lang="en-US" dirty="0">
              <a:solidFill>
                <a:srgbClr val="000000"/>
              </a:solidFill>
              <a:latin typeface="Verdana" panose="020B0604030504040204" pitchFamily="34" charset="0"/>
            </a:endParaRPr>
          </a:p>
          <a:p>
            <a:pPr lvl="0" eaLnBrk="0" fontAlgn="base" hangingPunct="0">
              <a:spcBef>
                <a:spcPct val="0"/>
              </a:spcBef>
              <a:spcAft>
                <a:spcPct val="0"/>
              </a:spcAft>
            </a:pPr>
            <a:endParaRPr lang="en-US" dirty="0">
              <a:solidFill>
                <a:srgbClr val="000000"/>
              </a:solidFill>
              <a:latin typeface="Verdana" panose="020B0604030504040204" pitchFamily="34" charset="0"/>
            </a:endParaRPr>
          </a:p>
          <a:p>
            <a:pPr lvl="1" eaLnBrk="0" fontAlgn="base" hangingPunct="0">
              <a:spcBef>
                <a:spcPct val="0"/>
              </a:spcBef>
              <a:spcAft>
                <a:spcPct val="0"/>
              </a:spcAft>
            </a:pPr>
            <a:r>
              <a:rPr lang="en-US" b="1" dirty="0"/>
              <a:t>SELECT </a:t>
            </a:r>
            <a:r>
              <a:rPr lang="en-US" b="1" i="1" dirty="0" err="1"/>
              <a:t>column_name</a:t>
            </a:r>
            <a:r>
              <a:rPr lang="en-US" b="1" i="1" dirty="0"/>
              <a:t>(s)</a:t>
            </a:r>
            <a:r>
              <a:rPr lang="en-US" b="1" dirty="0"/>
              <a:t/>
            </a:r>
            <a:br>
              <a:rPr lang="en-US" b="1" dirty="0"/>
            </a:br>
            <a:r>
              <a:rPr lang="en-US" b="1" dirty="0"/>
              <a:t>FROM </a:t>
            </a:r>
            <a:r>
              <a:rPr lang="en-US" b="1" i="1" dirty="0" err="1"/>
              <a:t>table_name</a:t>
            </a:r>
            <a:r>
              <a:rPr lang="en-US" b="1" dirty="0"/>
              <a:t/>
            </a:r>
            <a:br>
              <a:rPr lang="en-US" b="1" dirty="0"/>
            </a:br>
            <a:r>
              <a:rPr lang="en-US" b="1" dirty="0"/>
              <a:t>WHERE </a:t>
            </a:r>
            <a:r>
              <a:rPr lang="en-US" b="1" i="1" dirty="0" err="1"/>
              <a:t>column_name</a:t>
            </a:r>
            <a:r>
              <a:rPr lang="en-US" b="1" i="1" dirty="0"/>
              <a:t> </a:t>
            </a:r>
            <a:r>
              <a:rPr lang="en-US" b="1" dirty="0"/>
              <a:t>BETWEEN </a:t>
            </a:r>
            <a:r>
              <a:rPr lang="en-US" b="1" i="1" dirty="0"/>
              <a:t>value1</a:t>
            </a:r>
            <a:r>
              <a:rPr lang="en-US" b="1" dirty="0"/>
              <a:t> AND </a:t>
            </a:r>
            <a:r>
              <a:rPr lang="en-US" b="1" i="1" dirty="0"/>
              <a:t>value2;</a:t>
            </a:r>
            <a:r>
              <a:rPr lang="en-US" b="1" dirty="0">
                <a:solidFill>
                  <a:srgbClr val="000000"/>
                </a:solidFill>
                <a:latin typeface="Verdana" panose="020B0604030504040204" pitchFamily="34" charset="0"/>
              </a:rPr>
              <a:t> </a:t>
            </a:r>
            <a:endParaRPr lang="en-US" sz="3200" b="1" dirty="0">
              <a:latin typeface="Arial" panose="020B0604020202020204" pitchFamily="34" charset="0"/>
            </a:endParaRPr>
          </a:p>
        </p:txBody>
      </p:sp>
    </p:spTree>
    <p:extLst>
      <p:ext uri="{BB962C8B-B14F-4D97-AF65-F5344CB8AC3E}">
        <p14:creationId xmlns:p14="http://schemas.microsoft.com/office/powerpoint/2010/main" val="2052894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age between 20 to 25</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2458339" y="3471989"/>
            <a:ext cx="7198409" cy="646331"/>
          </a:xfrm>
          <a:prstGeom prst="rect">
            <a:avLst/>
          </a:prstGeom>
        </p:spPr>
        <p:txBody>
          <a:bodyPr wrap="square">
            <a:spAutoFit/>
          </a:bodyPr>
          <a:lstStyle/>
          <a:p>
            <a:r>
              <a:rPr lang="en-US" dirty="0">
                <a:solidFill>
                  <a:srgbClr val="008000"/>
                </a:solidFill>
                <a:latin typeface="Consolas" panose="020B0609020204030204" pitchFamily="49" charset="0"/>
              </a:rPr>
              <a:t>--BETWEEN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age </a:t>
            </a:r>
            <a:r>
              <a:rPr lang="en-US" dirty="0">
                <a:solidFill>
                  <a:srgbClr val="808080"/>
                </a:solidFill>
                <a:latin typeface="Consolas" panose="020B0609020204030204" pitchFamily="49" charset="0"/>
              </a:rPr>
              <a:t>between</a:t>
            </a:r>
            <a:r>
              <a:rPr lang="en-US" dirty="0">
                <a:solidFill>
                  <a:srgbClr val="000000"/>
                </a:solidFill>
                <a:latin typeface="Consolas" panose="020B0609020204030204" pitchFamily="49" charset="0"/>
              </a:rPr>
              <a:t> 20 </a:t>
            </a:r>
            <a:r>
              <a:rPr lang="en-US" dirty="0">
                <a:solidFill>
                  <a:srgbClr val="808080"/>
                </a:solidFill>
                <a:latin typeface="Consolas" panose="020B0609020204030204" pitchFamily="49" charset="0"/>
              </a:rPr>
              <a:t>and</a:t>
            </a:r>
            <a:r>
              <a:rPr lang="en-US" dirty="0">
                <a:solidFill>
                  <a:srgbClr val="000000"/>
                </a:solidFill>
                <a:latin typeface="Consolas" panose="020B0609020204030204" pitchFamily="49" charset="0"/>
              </a:rPr>
              <a:t> 25</a:t>
            </a:r>
            <a:endParaRPr lang="en-US" dirty="0"/>
          </a:p>
        </p:txBody>
      </p:sp>
      <p:pic>
        <p:nvPicPr>
          <p:cNvPr id="8" name="Picture 7"/>
          <p:cNvPicPr/>
          <p:nvPr/>
        </p:nvPicPr>
        <p:blipFill rotWithShape="1">
          <a:blip r:embed="rId3"/>
          <a:srcRect l="19444" t="66930" r="54487" b="20434"/>
          <a:stretch/>
        </p:blipFill>
        <p:spPr bwMode="auto">
          <a:xfrm>
            <a:off x="2528126" y="4272380"/>
            <a:ext cx="7128621" cy="13165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1665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Salary not between 25000 to 30000</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273181" y="3481732"/>
            <a:ext cx="8212509" cy="646331"/>
          </a:xfrm>
          <a:prstGeom prst="rect">
            <a:avLst/>
          </a:prstGeom>
        </p:spPr>
        <p:txBody>
          <a:bodyPr wrap="square">
            <a:spAutoFit/>
          </a:bodyPr>
          <a:lstStyle/>
          <a:p>
            <a:r>
              <a:rPr lang="en-US" dirty="0">
                <a:solidFill>
                  <a:srgbClr val="008000"/>
                </a:solidFill>
                <a:latin typeface="Consolas" panose="020B0609020204030204" pitchFamily="49" charset="0"/>
              </a:rPr>
              <a:t>--NOT BETWEEN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salary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between</a:t>
            </a:r>
            <a:r>
              <a:rPr lang="en-US" dirty="0">
                <a:solidFill>
                  <a:srgbClr val="000000"/>
                </a:solidFill>
                <a:latin typeface="Consolas" panose="020B0609020204030204" pitchFamily="49" charset="0"/>
              </a:rPr>
              <a:t> 25000 </a:t>
            </a:r>
            <a:r>
              <a:rPr lang="en-US" dirty="0">
                <a:solidFill>
                  <a:srgbClr val="808080"/>
                </a:solidFill>
                <a:latin typeface="Consolas" panose="020B0609020204030204" pitchFamily="49" charset="0"/>
              </a:rPr>
              <a:t>and</a:t>
            </a:r>
            <a:r>
              <a:rPr lang="en-US" dirty="0">
                <a:solidFill>
                  <a:srgbClr val="000000"/>
                </a:solidFill>
                <a:latin typeface="Consolas" panose="020B0609020204030204" pitchFamily="49" charset="0"/>
              </a:rPr>
              <a:t> 30000</a:t>
            </a:r>
            <a:endParaRPr lang="en-US" dirty="0"/>
          </a:p>
        </p:txBody>
      </p:sp>
      <p:pic>
        <p:nvPicPr>
          <p:cNvPr id="9" name="Picture 8"/>
          <p:cNvPicPr/>
          <p:nvPr/>
        </p:nvPicPr>
        <p:blipFill rotWithShape="1">
          <a:blip r:embed="rId3"/>
          <a:srcRect l="19124" t="66733" r="54808" b="21223"/>
          <a:stretch/>
        </p:blipFill>
        <p:spPr bwMode="auto">
          <a:xfrm>
            <a:off x="2528127" y="4272378"/>
            <a:ext cx="7145712" cy="13763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5766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To find all customers whose </a:t>
            </a:r>
            <a:r>
              <a:rPr lang="en-US" dirty="0" err="1">
                <a:solidFill>
                  <a:srgbClr val="000000"/>
                </a:solidFill>
                <a:latin typeface="-apple-system"/>
              </a:rPr>
              <a:t>CustName</a:t>
            </a:r>
            <a:r>
              <a:rPr lang="en-US" dirty="0">
                <a:solidFill>
                  <a:srgbClr val="000000"/>
                </a:solidFill>
                <a:latin typeface="-apple-system"/>
              </a:rPr>
              <a:t> between Ahmed to </a:t>
            </a:r>
            <a:r>
              <a:rPr lang="en-US" dirty="0" err="1">
                <a:solidFill>
                  <a:srgbClr val="000000"/>
                </a:solidFill>
                <a:latin typeface="-apple-system"/>
              </a:rPr>
              <a:t>Fahad</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1922804" y="3434817"/>
            <a:ext cx="8528703" cy="646331"/>
          </a:xfrm>
          <a:prstGeom prst="rect">
            <a:avLst/>
          </a:prstGeom>
        </p:spPr>
        <p:txBody>
          <a:bodyPr wrap="square">
            <a:spAutoFit/>
          </a:bodyPr>
          <a:lstStyle/>
          <a:p>
            <a:r>
              <a:rPr lang="en-US" dirty="0">
                <a:solidFill>
                  <a:srgbClr val="008000"/>
                </a:solidFill>
                <a:latin typeface="Consolas" panose="020B0609020204030204" pitchFamily="49" charset="0"/>
              </a:rPr>
              <a:t>--BETWEEN TEXT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between</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'Ahmed'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and</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Fahad</a:t>
            </a:r>
            <a:r>
              <a:rPr lang="en-US" dirty="0">
                <a:solidFill>
                  <a:srgbClr val="FF0000"/>
                </a:solidFill>
                <a:latin typeface="Consolas" panose="020B0609020204030204" pitchFamily="49" charset="0"/>
              </a:rPr>
              <a:t>'</a:t>
            </a:r>
            <a:endParaRPr lang="en-US" dirty="0"/>
          </a:p>
        </p:txBody>
      </p:sp>
      <p:pic>
        <p:nvPicPr>
          <p:cNvPr id="8" name="Picture 7"/>
          <p:cNvPicPr/>
          <p:nvPr/>
        </p:nvPicPr>
        <p:blipFill rotWithShape="1">
          <a:blip r:embed="rId3"/>
          <a:srcRect l="19231" t="66733" r="53312" b="22802"/>
          <a:stretch/>
        </p:blipFill>
        <p:spPr bwMode="auto">
          <a:xfrm>
            <a:off x="2528126" y="4337494"/>
            <a:ext cx="7111529" cy="13967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16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SQL DATA TYPES</a:t>
            </a:r>
          </a:p>
        </p:txBody>
      </p:sp>
      <p:sp>
        <p:nvSpPr>
          <p:cNvPr id="3" name="Content Placeholder 2"/>
          <p:cNvSpPr>
            <a:spLocks noGrp="1"/>
          </p:cNvSpPr>
          <p:nvPr>
            <p:ph idx="1"/>
          </p:nvPr>
        </p:nvSpPr>
        <p:spPr/>
        <p:txBody>
          <a:bodyPr/>
          <a:lstStyle/>
          <a:p>
            <a:pPr>
              <a:tabLst>
                <a:tab pos="353695" algn="l"/>
                <a:tab pos="354330" algn="l"/>
              </a:tabLst>
            </a:pPr>
            <a:r>
              <a:rPr lang="en-US" dirty="0"/>
              <a:t>A data type is an attribute defining the type of data that an object can contain.</a:t>
            </a:r>
          </a:p>
          <a:p>
            <a:pPr>
              <a:tabLst>
                <a:tab pos="353695" algn="l"/>
                <a:tab pos="354330" algn="l"/>
              </a:tabLst>
            </a:pPr>
            <a:r>
              <a:rPr lang="en-US" dirty="0"/>
              <a:t>Data types must be provided for columns, parameters, variables, and functions that</a:t>
            </a:r>
          </a:p>
          <a:p>
            <a:r>
              <a:rPr lang="en-US" dirty="0"/>
              <a:t>return data values, and stored procedures that have a return code.</a:t>
            </a:r>
          </a:p>
          <a:p>
            <a:pPr>
              <a:tabLst>
                <a:tab pos="353695" algn="l"/>
                <a:tab pos="354330" algn="l"/>
              </a:tabLst>
            </a:pPr>
            <a:r>
              <a:rPr lang="en-US" dirty="0"/>
              <a:t>Transact-SQL includes a number of base data types, such as </a:t>
            </a:r>
            <a:r>
              <a:rPr lang="en-US" dirty="0" err="1"/>
              <a:t>varchar</a:t>
            </a:r>
            <a:r>
              <a:rPr lang="en-US" dirty="0"/>
              <a:t>, text, and int.</a:t>
            </a:r>
          </a:p>
          <a:p>
            <a:pPr>
              <a:tabLst>
                <a:tab pos="353695" algn="l"/>
                <a:tab pos="354330" algn="l"/>
              </a:tabLst>
            </a:pPr>
            <a:r>
              <a:rPr lang="en-US" dirty="0"/>
              <a:t>All data that is stored in SQL Server must be compatible with one of the base data types</a:t>
            </a:r>
            <a:r>
              <a:rPr lang="en-US" spc="-5" dirty="0">
                <a:latin typeface="Carlito"/>
                <a:cs typeface="Carlito"/>
              </a:rPr>
              <a:t>.</a:t>
            </a:r>
            <a:endParaRPr lang="en-US" dirty="0">
              <a:latin typeface="Carlito"/>
              <a:cs typeface="Carlito"/>
            </a:endParaRPr>
          </a:p>
          <a:p>
            <a:endParaRPr lang="en-US" dirty="0"/>
          </a:p>
        </p:txBody>
      </p:sp>
    </p:spTree>
    <p:extLst>
      <p:ext uri="{BB962C8B-B14F-4D97-AF65-F5344CB8AC3E}">
        <p14:creationId xmlns:p14="http://schemas.microsoft.com/office/powerpoint/2010/main" val="4034249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EXISTS Operator</a:t>
            </a:r>
          </a:p>
        </p:txBody>
      </p:sp>
      <p:sp>
        <p:nvSpPr>
          <p:cNvPr id="6" name="Rectangle 5"/>
          <p:cNvSpPr/>
          <p:nvPr/>
        </p:nvSpPr>
        <p:spPr>
          <a:xfrm>
            <a:off x="1333144" y="2334498"/>
            <a:ext cx="9708022" cy="2862322"/>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EXISTS</a:t>
            </a:r>
            <a:r>
              <a:rPr lang="en-US" dirty="0">
                <a:solidFill>
                  <a:srgbClr val="000000"/>
                </a:solidFill>
                <a:latin typeface="Verdana" panose="020B0604030504040204" pitchFamily="34" charset="0"/>
              </a:rPr>
              <a:t> operator is used to test for the existence of any record in a </a:t>
            </a:r>
            <a:r>
              <a:rPr lang="en-US" dirty="0" err="1">
                <a:solidFill>
                  <a:srgbClr val="000000"/>
                </a:solidFill>
                <a:latin typeface="Verdana" panose="020B0604030504040204" pitchFamily="34" charset="0"/>
              </a:rPr>
              <a:t>subquery</a:t>
            </a:r>
            <a:r>
              <a:rPr lang="en-US" dirty="0">
                <a:solidFill>
                  <a:srgbClr val="000000"/>
                </a:solidFill>
                <a:latin typeface="Verdana" panose="020B0604030504040204" pitchFamily="34" charset="0"/>
              </a:rPr>
              <a:t>.</a:t>
            </a:r>
            <a:endParaRPr lang="en-US" sz="1100" dirty="0"/>
          </a:p>
          <a:p>
            <a:pPr lvl="0" eaLnBrk="0" fontAlgn="base" hangingPunct="0">
              <a:spcBef>
                <a:spcPct val="0"/>
              </a:spcBef>
              <a:spcAft>
                <a:spcPct val="0"/>
              </a:spcAft>
            </a:pPr>
            <a:r>
              <a:rPr lang="en-US" dirty="0">
                <a:solidFill>
                  <a:srgbClr val="000000"/>
                </a:solidFill>
                <a:latin typeface="Verdana" panose="020B0604030504040204" pitchFamily="34" charset="0"/>
              </a:rPr>
              <a:t>The </a:t>
            </a:r>
            <a:r>
              <a:rPr lang="en-US" dirty="0">
                <a:solidFill>
                  <a:srgbClr val="DC143C"/>
                </a:solidFill>
                <a:latin typeface="Consolas" panose="020B0609020204030204" pitchFamily="49" charset="0"/>
              </a:rPr>
              <a:t>EXISTS</a:t>
            </a:r>
            <a:r>
              <a:rPr lang="en-US" dirty="0">
                <a:solidFill>
                  <a:srgbClr val="000000"/>
                </a:solidFill>
                <a:latin typeface="Verdana" panose="020B0604030504040204" pitchFamily="34" charset="0"/>
              </a:rPr>
              <a:t> operator returns TRUE if the </a:t>
            </a:r>
            <a:r>
              <a:rPr lang="en-US" dirty="0" err="1">
                <a:solidFill>
                  <a:srgbClr val="000000"/>
                </a:solidFill>
                <a:latin typeface="Verdana" panose="020B0604030504040204" pitchFamily="34" charset="0"/>
              </a:rPr>
              <a:t>subquery</a:t>
            </a:r>
            <a:r>
              <a:rPr lang="en-US" dirty="0">
                <a:solidFill>
                  <a:srgbClr val="000000"/>
                </a:solidFill>
                <a:latin typeface="Verdana" panose="020B0604030504040204" pitchFamily="34" charset="0"/>
              </a:rPr>
              <a:t> returns one or more records.</a:t>
            </a:r>
          </a:p>
          <a:p>
            <a:pPr lvl="0" eaLnBrk="0" fontAlgn="base" hangingPunct="0">
              <a:spcBef>
                <a:spcPct val="0"/>
              </a:spcBef>
              <a:spcAft>
                <a:spcPct val="0"/>
              </a:spcAft>
            </a:pPr>
            <a:endParaRPr lang="en-US" sz="3200" dirty="0">
              <a:solidFill>
                <a:srgbClr val="000000"/>
              </a:solidFill>
              <a:latin typeface="Segoe UI" panose="020B0502040204020203" pitchFamily="34" charset="0"/>
              <a:cs typeface="Segoe UI" panose="020B0502040204020203" pitchFamily="34" charset="0"/>
            </a:endParaRPr>
          </a:p>
          <a:p>
            <a:pPr lvl="0" eaLnBrk="0" fontAlgn="base" hangingPunct="0">
              <a:spcBef>
                <a:spcPct val="0"/>
              </a:spcBef>
              <a:spcAft>
                <a:spcPct val="0"/>
              </a:spcAft>
            </a:pPr>
            <a:r>
              <a:rPr lang="en-US" sz="2000" b="1" u="sng" dirty="0">
                <a:solidFill>
                  <a:srgbClr val="000000"/>
                </a:solidFill>
                <a:latin typeface="Segoe UI" panose="020B0502040204020203" pitchFamily="34" charset="0"/>
                <a:cs typeface="Segoe UI" panose="020B0502040204020203" pitchFamily="34" charset="0"/>
              </a:rPr>
              <a:t>EXISTS Syntax</a:t>
            </a:r>
          </a:p>
          <a:p>
            <a:pPr lvl="0" eaLnBrk="0" fontAlgn="base" hangingPunct="0">
              <a:spcBef>
                <a:spcPct val="0"/>
              </a:spcBef>
              <a:spcAft>
                <a:spcPct val="0"/>
              </a:spcAft>
            </a:pPr>
            <a:endParaRPr lang="en-US" sz="2000" b="1" u="sng" dirty="0">
              <a:solidFill>
                <a:srgbClr val="000000"/>
              </a:solidFill>
              <a:latin typeface="Segoe UI" panose="020B0502040204020203" pitchFamily="34" charset="0"/>
              <a:cs typeface="Segoe UI" panose="020B0502040204020203" pitchFamily="34" charset="0"/>
            </a:endParaRPr>
          </a:p>
          <a:p>
            <a:pPr lvl="2" eaLnBrk="0" fontAlgn="base" hangingPunct="0">
              <a:spcBef>
                <a:spcPct val="0"/>
              </a:spcBef>
              <a:spcAft>
                <a:spcPct val="0"/>
              </a:spcAft>
            </a:pPr>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EXISTS</a:t>
            </a:r>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WHERE</a:t>
            </a:r>
            <a:r>
              <a:rPr lang="en-US" dirty="0">
                <a:solidFill>
                  <a:srgbClr val="FF0000"/>
                </a:solidFill>
                <a:latin typeface="Consolas" panose="020B0609020204030204" pitchFamily="49" charset="0"/>
              </a:rPr>
              <a:t> </a:t>
            </a:r>
            <a:r>
              <a:rPr lang="en-US" i="1" dirty="0">
                <a:solidFill>
                  <a:srgbClr val="000000"/>
                </a:solidFill>
                <a:latin typeface="Consolas" panose="020B0609020204030204" pitchFamily="49" charset="0"/>
              </a:rPr>
              <a:t>condition</a:t>
            </a:r>
            <a:r>
              <a:rPr lang="en-US" dirty="0">
                <a:solidFill>
                  <a:srgbClr val="000000"/>
                </a:solidFill>
                <a:latin typeface="Consolas" panose="020B0609020204030204" pitchFamily="49" charset="0"/>
              </a:rPr>
              <a:t>);</a:t>
            </a:r>
            <a:endParaRPr lang="en-US" sz="3200" dirty="0">
              <a:latin typeface="Arial" panose="020B0604020202020204" pitchFamily="34" charset="0"/>
            </a:endParaRPr>
          </a:p>
        </p:txBody>
      </p:sp>
    </p:spTree>
    <p:extLst>
      <p:ext uri="{BB962C8B-B14F-4D97-AF65-F5344CB8AC3E}">
        <p14:creationId xmlns:p14="http://schemas.microsoft.com/office/powerpoint/2010/main" val="34742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 AND DEPARTMENT TABLE</a:t>
            </a:r>
          </a:p>
          <a:p>
            <a:endParaRPr lang="en-US" b="1" i="0" u="sng" dirty="0">
              <a:solidFill>
                <a:srgbClr val="000000"/>
              </a:solidFill>
              <a:effectLst/>
              <a:latin typeface="-apple-system"/>
            </a:endParaRPr>
          </a:p>
          <a:p>
            <a:pPr lvl="0"/>
            <a:r>
              <a:rPr lang="en-US" dirty="0">
                <a:solidFill>
                  <a:srgbClr val="000000"/>
                </a:solidFill>
                <a:latin typeface="-apple-system"/>
              </a:rPr>
              <a:t>Find the detail of customers who is </a:t>
            </a:r>
            <a:r>
              <a:rPr lang="en-US" dirty="0" err="1">
                <a:solidFill>
                  <a:srgbClr val="000000"/>
                </a:solidFill>
                <a:latin typeface="-apple-system"/>
              </a:rPr>
              <a:t>exsist</a:t>
            </a:r>
            <a:r>
              <a:rPr lang="en-US" dirty="0">
                <a:solidFill>
                  <a:srgbClr val="000000"/>
                </a:solidFill>
                <a:latin typeface="-apple-system"/>
              </a:rPr>
              <a:t> at least one department</a:t>
            </a:r>
            <a:endParaRPr lang="en-US" b="1" i="0" u="sng" dirty="0">
              <a:solidFill>
                <a:srgbClr val="000000"/>
              </a:solidFill>
              <a:effectLst/>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827514" y="1433009"/>
            <a:ext cx="4804165" cy="180700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227745" y="3418496"/>
            <a:ext cx="9796329" cy="1200329"/>
          </a:xfrm>
          <a:prstGeom prst="rect">
            <a:avLst/>
          </a:prstGeom>
        </p:spPr>
        <p:txBody>
          <a:bodyPr wrap="square">
            <a:spAutoFit/>
          </a:bodyPr>
          <a:lstStyle/>
          <a:p>
            <a:r>
              <a:rPr lang="en-US" dirty="0">
                <a:solidFill>
                  <a:srgbClr val="008000"/>
                </a:solidFill>
                <a:latin typeface="Consolas" panose="020B0609020204030204" pitchFamily="49" charset="0"/>
              </a:rPr>
              <a:t>--EXSIST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a:t>
            </a: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EXISTS</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custID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department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department</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custID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customer</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custID</a:t>
            </a:r>
            <a:r>
              <a:rPr lang="en-US" dirty="0">
                <a:solidFill>
                  <a:srgbClr val="808080"/>
                </a:solidFill>
                <a:latin typeface="Consolas" panose="020B0609020204030204" pitchFamily="49" charset="0"/>
              </a:rPr>
              <a:t>);</a:t>
            </a:r>
            <a:endParaRPr lang="en-US" dirty="0"/>
          </a:p>
        </p:txBody>
      </p:sp>
      <p:pic>
        <p:nvPicPr>
          <p:cNvPr id="5" name="Picture 4">
            <a:extLst>
              <a:ext uri="{FF2B5EF4-FFF2-40B4-BE49-F238E27FC236}">
                <a16:creationId xmlns:a16="http://schemas.microsoft.com/office/drawing/2014/main" xmlns="" id="{B81DE69E-4AF3-4A03-8E5A-AB6DFF1456A1}"/>
              </a:ext>
            </a:extLst>
          </p:cNvPr>
          <p:cNvPicPr>
            <a:picLocks noChangeAspect="1"/>
          </p:cNvPicPr>
          <p:nvPr/>
        </p:nvPicPr>
        <p:blipFill>
          <a:blip r:embed="rId3"/>
          <a:stretch>
            <a:fillRect/>
          </a:stretch>
        </p:blipFill>
        <p:spPr>
          <a:xfrm>
            <a:off x="6187155" y="1529031"/>
            <a:ext cx="4370975" cy="1710984"/>
          </a:xfrm>
          <a:prstGeom prst="rect">
            <a:avLst/>
          </a:prstGeom>
        </p:spPr>
      </p:pic>
      <p:pic>
        <p:nvPicPr>
          <p:cNvPr id="10" name="Picture 9">
            <a:extLst>
              <a:ext uri="{FF2B5EF4-FFF2-40B4-BE49-F238E27FC236}">
                <a16:creationId xmlns:a16="http://schemas.microsoft.com/office/drawing/2014/main" xmlns="" id="{A15FAF44-2514-438B-A355-519010640A77}"/>
              </a:ext>
            </a:extLst>
          </p:cNvPr>
          <p:cNvPicPr>
            <a:picLocks noChangeAspect="1"/>
          </p:cNvPicPr>
          <p:nvPr/>
        </p:nvPicPr>
        <p:blipFill>
          <a:blip r:embed="rId4"/>
          <a:stretch>
            <a:fillRect/>
          </a:stretch>
        </p:blipFill>
        <p:spPr>
          <a:xfrm>
            <a:off x="2271491" y="4772528"/>
            <a:ext cx="7170221" cy="1564477"/>
          </a:xfrm>
          <a:prstGeom prst="rect">
            <a:avLst/>
          </a:prstGeom>
        </p:spPr>
      </p:pic>
    </p:spTree>
    <p:extLst>
      <p:ext uri="{BB962C8B-B14F-4D97-AF65-F5344CB8AC3E}">
        <p14:creationId xmlns:p14="http://schemas.microsoft.com/office/powerpoint/2010/main" val="337545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 Operator</a:t>
            </a:r>
          </a:p>
        </p:txBody>
      </p:sp>
      <p:sp>
        <p:nvSpPr>
          <p:cNvPr id="5" name="Rectangle 4"/>
          <p:cNvSpPr/>
          <p:nvPr/>
        </p:nvSpPr>
        <p:spPr>
          <a:xfrm>
            <a:off x="1743342" y="2290451"/>
            <a:ext cx="8776531" cy="1200329"/>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IN</a:t>
            </a:r>
            <a:r>
              <a:rPr lang="en-US" dirty="0">
                <a:solidFill>
                  <a:srgbClr val="000000"/>
                </a:solidFill>
                <a:latin typeface="-apple-system"/>
              </a:rPr>
              <a:t> operator allows you to specify multiple values in a </a:t>
            </a:r>
            <a:r>
              <a:rPr lang="en-US" dirty="0">
                <a:solidFill>
                  <a:srgbClr val="DC143C"/>
                </a:solidFill>
                <a:latin typeface="-apple-system"/>
              </a:rPr>
              <a:t>WHERE</a:t>
            </a:r>
            <a:r>
              <a:rPr lang="en-US" dirty="0">
                <a:solidFill>
                  <a:srgbClr val="000000"/>
                </a:solidFill>
                <a:latin typeface="-apple-system"/>
              </a:rPr>
              <a:t> clause.</a:t>
            </a:r>
            <a:endParaRPr lang="en-US" dirty="0">
              <a:latin typeface="-apple-system"/>
            </a:endParaRPr>
          </a:p>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IN</a:t>
            </a:r>
            <a:r>
              <a:rPr lang="en-US" dirty="0">
                <a:solidFill>
                  <a:srgbClr val="000000"/>
                </a:solidFill>
                <a:latin typeface="-apple-system"/>
              </a:rPr>
              <a:t> operator is a shorthand for multiple </a:t>
            </a:r>
            <a:r>
              <a:rPr lang="en-US" dirty="0">
                <a:solidFill>
                  <a:srgbClr val="DC143C"/>
                </a:solidFill>
                <a:latin typeface="-apple-system"/>
              </a:rPr>
              <a:t>OR</a:t>
            </a:r>
            <a:r>
              <a:rPr lang="en-US" dirty="0">
                <a:solidFill>
                  <a:srgbClr val="000000"/>
                </a:solidFill>
                <a:latin typeface="-apple-system"/>
              </a:rPr>
              <a:t> conditions.</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b="1" dirty="0">
                <a:solidFill>
                  <a:srgbClr val="000000"/>
                </a:solidFill>
                <a:latin typeface="-apple-system"/>
              </a:rPr>
              <a:t>IN SYNTAX</a:t>
            </a:r>
            <a:endParaRPr lang="en-US" b="1" dirty="0">
              <a:latin typeface="-apple-system"/>
            </a:endParaRPr>
          </a:p>
        </p:txBody>
      </p:sp>
      <p:sp>
        <p:nvSpPr>
          <p:cNvPr id="7" name="Rectangle 6"/>
          <p:cNvSpPr/>
          <p:nvPr/>
        </p:nvSpPr>
        <p:spPr>
          <a:xfrm>
            <a:off x="2099416" y="3693727"/>
            <a:ext cx="6096000" cy="923330"/>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i="1" dirty="0">
                <a:solidFill>
                  <a:srgbClr val="000000"/>
                </a:solidFill>
                <a:latin typeface="Consolas" panose="020B0609020204030204" pitchFamily="49" charset="0"/>
              </a:rPr>
              <a:t>(s)</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column_name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IN</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value1</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value2</a:t>
            </a:r>
            <a:r>
              <a:rPr lang="en-US"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28375829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Use the IN operator to find all customer with </a:t>
            </a:r>
            <a:r>
              <a:rPr lang="en-US" dirty="0" err="1">
                <a:solidFill>
                  <a:srgbClr val="000000"/>
                </a:solidFill>
                <a:latin typeface="-apple-system"/>
              </a:rPr>
              <a:t>custID</a:t>
            </a:r>
            <a:r>
              <a:rPr lang="en-US" dirty="0">
                <a:solidFill>
                  <a:srgbClr val="000000"/>
                </a:solidFill>
                <a:latin typeface="-apple-system"/>
              </a:rPr>
              <a:t> is 501,504,503,506</a:t>
            </a: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528126" y="3514289"/>
            <a:ext cx="7413168" cy="646331"/>
          </a:xfrm>
          <a:prstGeom prst="rect">
            <a:avLst/>
          </a:prstGeom>
        </p:spPr>
        <p:txBody>
          <a:bodyPr wrap="square">
            <a:spAutoFit/>
          </a:bodyPr>
          <a:lstStyle/>
          <a:p>
            <a:r>
              <a:rPr lang="en-US" dirty="0">
                <a:solidFill>
                  <a:srgbClr val="008000"/>
                </a:solidFill>
                <a:latin typeface="Consolas" panose="020B0609020204030204" pitchFamily="49" charset="0"/>
              </a:rPr>
              <a:t>--IN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IN</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501</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504</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503</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506</a:t>
            </a:r>
            <a:r>
              <a:rPr lang="en-US" dirty="0">
                <a:solidFill>
                  <a:srgbClr val="808080"/>
                </a:solidFill>
                <a:latin typeface="Consolas" panose="020B0609020204030204" pitchFamily="49" charset="0"/>
              </a:rPr>
              <a:t>)</a:t>
            </a:r>
            <a:endParaRPr lang="en-US" dirty="0"/>
          </a:p>
        </p:txBody>
      </p:sp>
      <p:pic>
        <p:nvPicPr>
          <p:cNvPr id="9" name="Picture 8"/>
          <p:cNvPicPr/>
          <p:nvPr/>
        </p:nvPicPr>
        <p:blipFill rotWithShape="1">
          <a:blip r:embed="rId3"/>
          <a:srcRect l="15064" t="56070" r="60150" b="31887"/>
          <a:stretch/>
        </p:blipFill>
        <p:spPr bwMode="auto">
          <a:xfrm>
            <a:off x="2650382" y="4423190"/>
            <a:ext cx="7006365" cy="1405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457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755907"/>
            <a:ext cx="10772775" cy="1047256"/>
          </a:xfrm>
        </p:spPr>
        <p:txBody>
          <a:bodyPr/>
          <a:lstStyle/>
          <a:p>
            <a:pPr algn="ctr"/>
            <a:r>
              <a:rPr lang="en-US" b="1" dirty="0"/>
              <a:t>Like Operator</a:t>
            </a:r>
          </a:p>
        </p:txBody>
      </p:sp>
      <p:sp>
        <p:nvSpPr>
          <p:cNvPr id="6" name="Rectangle 5"/>
          <p:cNvSpPr/>
          <p:nvPr/>
        </p:nvSpPr>
        <p:spPr>
          <a:xfrm>
            <a:off x="657225" y="2274838"/>
            <a:ext cx="10772774" cy="2308324"/>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LIKE</a:t>
            </a:r>
            <a:r>
              <a:rPr lang="en-US" dirty="0">
                <a:solidFill>
                  <a:srgbClr val="000000"/>
                </a:solidFill>
                <a:latin typeface="-apple-system"/>
              </a:rPr>
              <a:t> operator is used in a </a:t>
            </a:r>
            <a:r>
              <a:rPr lang="en-US" dirty="0">
                <a:solidFill>
                  <a:srgbClr val="DC143C"/>
                </a:solidFill>
                <a:latin typeface="-apple-system"/>
              </a:rPr>
              <a:t>WHERE</a:t>
            </a:r>
            <a:r>
              <a:rPr lang="en-US" dirty="0">
                <a:solidFill>
                  <a:srgbClr val="000000"/>
                </a:solidFill>
                <a:latin typeface="-apple-system"/>
              </a:rPr>
              <a:t> clause to search for a specified pattern in a column.</a:t>
            </a:r>
            <a:endParaRPr lang="en-US" dirty="0">
              <a:latin typeface="-apple-system"/>
            </a:endParaRPr>
          </a:p>
          <a:p>
            <a:pPr lvl="0" eaLnBrk="0" fontAlgn="base" hangingPunct="0">
              <a:spcBef>
                <a:spcPct val="0"/>
              </a:spcBef>
              <a:spcAft>
                <a:spcPct val="0"/>
              </a:spcAft>
            </a:pPr>
            <a:r>
              <a:rPr lang="en-US" dirty="0">
                <a:solidFill>
                  <a:srgbClr val="000000"/>
                </a:solidFill>
                <a:latin typeface="-apple-system"/>
              </a:rPr>
              <a:t>There are two wildcards often used in conjunction with the </a:t>
            </a:r>
            <a:r>
              <a:rPr lang="en-US" dirty="0">
                <a:solidFill>
                  <a:srgbClr val="DC143C"/>
                </a:solidFill>
                <a:latin typeface="-apple-system"/>
              </a:rPr>
              <a:t>LIKE</a:t>
            </a:r>
            <a:r>
              <a:rPr lang="en-US" dirty="0">
                <a:solidFill>
                  <a:srgbClr val="000000"/>
                </a:solidFill>
                <a:latin typeface="-apple-system"/>
              </a:rPr>
              <a:t> operator:</a:t>
            </a:r>
          </a:p>
          <a:p>
            <a:pPr lvl="0" eaLnBrk="0" fontAlgn="base" hangingPunct="0">
              <a:spcBef>
                <a:spcPct val="0"/>
              </a:spcBef>
              <a:spcAft>
                <a:spcPct val="0"/>
              </a:spcAft>
            </a:pPr>
            <a:endParaRPr lang="en-US" dirty="0">
              <a:latin typeface="-apple-system"/>
            </a:endParaRPr>
          </a:p>
          <a:p>
            <a:pPr lvl="0" eaLnBrk="0" fontAlgn="base" hangingPunct="0">
              <a:spcBef>
                <a:spcPct val="0"/>
              </a:spcBef>
              <a:spcAft>
                <a:spcPct val="0"/>
              </a:spcAft>
              <a:buFontTx/>
              <a:buChar char="•"/>
            </a:pPr>
            <a:r>
              <a:rPr lang="en-US" dirty="0">
                <a:solidFill>
                  <a:srgbClr val="000000"/>
                </a:solidFill>
                <a:latin typeface="-apple-system"/>
              </a:rPr>
              <a:t> The percent sign (%) represents zero, one, or multiple characters</a:t>
            </a:r>
          </a:p>
          <a:p>
            <a:pPr lvl="0" eaLnBrk="0" fontAlgn="base" hangingPunct="0">
              <a:spcBef>
                <a:spcPct val="0"/>
              </a:spcBef>
              <a:spcAft>
                <a:spcPct val="0"/>
              </a:spcAft>
              <a:buFontTx/>
              <a:buChar char="•"/>
            </a:pPr>
            <a:r>
              <a:rPr lang="en-US" dirty="0">
                <a:solidFill>
                  <a:srgbClr val="000000"/>
                </a:solidFill>
                <a:latin typeface="-apple-system"/>
              </a:rPr>
              <a:t> The underscore sign (_) represents one, single character</a:t>
            </a:r>
          </a:p>
          <a:p>
            <a:pPr lvl="0" eaLnBrk="0" fontAlgn="base" hangingPunct="0">
              <a:spcBef>
                <a:spcPct val="0"/>
              </a:spcBef>
              <a:spcAft>
                <a:spcPct val="0"/>
              </a:spcAft>
              <a:buFontTx/>
              <a:buChar char="•"/>
            </a:pPr>
            <a:endParaRPr lang="en-US" dirty="0">
              <a:solidFill>
                <a:srgbClr val="000000"/>
              </a:solidFill>
              <a:latin typeface="-apple-system"/>
            </a:endParaRPr>
          </a:p>
          <a:p>
            <a:pPr lvl="0" eaLnBrk="0" fontAlgn="base" hangingPunct="0">
              <a:spcBef>
                <a:spcPct val="0"/>
              </a:spcBef>
              <a:spcAft>
                <a:spcPct val="0"/>
              </a:spcAft>
              <a:buFontTx/>
              <a:buChar char="•"/>
            </a:pPr>
            <a:endParaRPr lang="en-US" dirty="0">
              <a:solidFill>
                <a:srgbClr val="000000"/>
              </a:solidFill>
              <a:latin typeface="-apple-system"/>
            </a:endParaRPr>
          </a:p>
          <a:p>
            <a:pPr lvl="0" eaLnBrk="0" fontAlgn="base" hangingPunct="0">
              <a:spcBef>
                <a:spcPct val="0"/>
              </a:spcBef>
              <a:spcAft>
                <a:spcPct val="0"/>
              </a:spcAft>
            </a:pPr>
            <a:r>
              <a:rPr lang="en-US" b="1" u="sng" dirty="0">
                <a:solidFill>
                  <a:srgbClr val="000000"/>
                </a:solidFill>
                <a:latin typeface="-apple-system"/>
              </a:rPr>
              <a:t>LIKE SYNTAX</a:t>
            </a:r>
          </a:p>
        </p:txBody>
      </p:sp>
      <p:sp>
        <p:nvSpPr>
          <p:cNvPr id="7" name="Rectangle 6"/>
          <p:cNvSpPr/>
          <p:nvPr/>
        </p:nvSpPr>
        <p:spPr>
          <a:xfrm>
            <a:off x="3304374" y="4932868"/>
            <a:ext cx="6096000" cy="923330"/>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 column2, ...</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columnN</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LIKE</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pattern</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471794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67794"/>
          </a:xfrm>
        </p:spPr>
        <p:txBody>
          <a:bodyPr/>
          <a:lstStyle/>
          <a:p>
            <a:pPr algn="ctr"/>
            <a:r>
              <a:rPr lang="en-US" b="1" dirty="0"/>
              <a:t>Cont.…</a:t>
            </a:r>
          </a:p>
        </p:txBody>
      </p:sp>
      <p:pic>
        <p:nvPicPr>
          <p:cNvPr id="4" name="Picture 3"/>
          <p:cNvPicPr/>
          <p:nvPr/>
        </p:nvPicPr>
        <p:blipFill rotWithShape="1">
          <a:blip r:embed="rId2"/>
          <a:srcRect l="15812" t="53376" r="16773" b="5796"/>
          <a:stretch/>
        </p:blipFill>
        <p:spPr bwMode="auto">
          <a:xfrm>
            <a:off x="1407207" y="2803762"/>
            <a:ext cx="9614019" cy="3075745"/>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1407207" y="1815420"/>
            <a:ext cx="9189578" cy="646331"/>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Verdana" panose="020B0604030504040204" pitchFamily="34" charset="0"/>
              </a:rPr>
              <a:t>Here are some examples showing different </a:t>
            </a:r>
            <a:r>
              <a:rPr lang="en-US" dirty="0">
                <a:solidFill>
                  <a:srgbClr val="DC143C"/>
                </a:solidFill>
                <a:latin typeface="Consolas" panose="020B0609020204030204" pitchFamily="49" charset="0"/>
              </a:rPr>
              <a:t>LIKE</a:t>
            </a:r>
            <a:r>
              <a:rPr lang="en-US" dirty="0">
                <a:solidFill>
                  <a:srgbClr val="000000"/>
                </a:solidFill>
                <a:latin typeface="Verdana" panose="020B0604030504040204" pitchFamily="34" charset="0"/>
              </a:rPr>
              <a:t> operators with '%' and '_' wildcards:</a:t>
            </a:r>
            <a:endParaRPr lang="en-US" sz="1100" dirty="0"/>
          </a:p>
        </p:txBody>
      </p:sp>
    </p:spTree>
    <p:extLst>
      <p:ext uri="{BB962C8B-B14F-4D97-AF65-F5344CB8AC3E}">
        <p14:creationId xmlns:p14="http://schemas.microsoft.com/office/powerpoint/2010/main" val="2300561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127" y="241226"/>
            <a:ext cx="11717713" cy="1754326"/>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marL="285750" lvl="0" indent="-285750">
              <a:buFont typeface="Arial" panose="020B0604020202020204" pitchFamily="34" charset="0"/>
              <a:buChar char="•"/>
            </a:pPr>
            <a:r>
              <a:rPr lang="en-US" dirty="0">
                <a:solidFill>
                  <a:srgbClr val="000000"/>
                </a:solidFill>
                <a:latin typeface="-apple-system"/>
              </a:rPr>
              <a:t>Use the Like operator to find all customer with </a:t>
            </a:r>
            <a:r>
              <a:rPr lang="en-US" b="1" dirty="0" err="1">
                <a:solidFill>
                  <a:srgbClr val="000000"/>
                </a:solidFill>
                <a:latin typeface="-apple-system"/>
              </a:rPr>
              <a:t>CustName</a:t>
            </a:r>
            <a:r>
              <a:rPr lang="en-US" dirty="0">
                <a:solidFill>
                  <a:srgbClr val="000000"/>
                </a:solidFill>
                <a:latin typeface="-apple-system"/>
              </a:rPr>
              <a:t> start with ‘</a:t>
            </a:r>
            <a:r>
              <a:rPr lang="en-US" b="1" dirty="0">
                <a:solidFill>
                  <a:srgbClr val="000000"/>
                </a:solidFill>
                <a:latin typeface="-apple-system"/>
              </a:rPr>
              <a:t>a’ </a:t>
            </a:r>
            <a:r>
              <a:rPr lang="en-US" dirty="0">
                <a:solidFill>
                  <a:srgbClr val="000000"/>
                </a:solidFill>
                <a:latin typeface="-apple-system"/>
              </a:rPr>
              <a:t>and end with any values</a:t>
            </a:r>
          </a:p>
          <a:p>
            <a:pPr marL="285750" indent="-285750">
              <a:buFont typeface="Arial" panose="020B0604020202020204" pitchFamily="34" charset="0"/>
              <a:buChar char="•"/>
            </a:pPr>
            <a:r>
              <a:rPr lang="en-US" dirty="0">
                <a:solidFill>
                  <a:srgbClr val="000000"/>
                </a:solidFill>
                <a:latin typeface="-apple-system"/>
              </a:rPr>
              <a:t>Use the Like operator to find all customer with </a:t>
            </a:r>
            <a:r>
              <a:rPr lang="en-US" b="1" dirty="0" err="1">
                <a:solidFill>
                  <a:srgbClr val="000000"/>
                </a:solidFill>
                <a:latin typeface="-apple-system"/>
              </a:rPr>
              <a:t>CustName</a:t>
            </a:r>
            <a:r>
              <a:rPr lang="en-US" dirty="0">
                <a:solidFill>
                  <a:srgbClr val="000000"/>
                </a:solidFill>
                <a:latin typeface="-apple-system"/>
              </a:rPr>
              <a:t> start with any values that have </a:t>
            </a:r>
            <a:r>
              <a:rPr lang="en-US" b="1" dirty="0">
                <a:solidFill>
                  <a:srgbClr val="000000"/>
                </a:solidFill>
                <a:latin typeface="-apple-system"/>
              </a:rPr>
              <a:t>‘id’ </a:t>
            </a:r>
            <a:r>
              <a:rPr lang="en-US" dirty="0">
                <a:solidFill>
                  <a:srgbClr val="000000"/>
                </a:solidFill>
                <a:latin typeface="-apple-system"/>
              </a:rPr>
              <a:t>in any position</a:t>
            </a:r>
          </a:p>
          <a:p>
            <a:pPr marL="285750" lvl="0" indent="-285750">
              <a:buFont typeface="Arial" panose="020B0604020202020204" pitchFamily="34" charset="0"/>
              <a:buChar char="•"/>
            </a:pPr>
            <a:endParaRPr lang="en-US" dirty="0">
              <a:solidFill>
                <a:srgbClr val="000000"/>
              </a:solidFill>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458648" y="1999716"/>
            <a:ext cx="7050281" cy="144879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4957" t="55084" r="60256" b="36032"/>
          <a:stretch/>
        </p:blipFill>
        <p:spPr bwMode="auto">
          <a:xfrm>
            <a:off x="503398" y="4713272"/>
            <a:ext cx="4342067" cy="124314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08769" y="3619226"/>
            <a:ext cx="5043448" cy="923330"/>
          </a:xfrm>
          <a:prstGeom prst="rect">
            <a:avLst/>
          </a:prstGeom>
        </p:spPr>
        <p:txBody>
          <a:bodyPr wrap="square">
            <a:spAutoFit/>
          </a:bodyPr>
          <a:lstStyle/>
          <a:p>
            <a:r>
              <a:rPr lang="en-US" dirty="0">
                <a:solidFill>
                  <a:srgbClr val="008000"/>
                </a:solidFill>
                <a:latin typeface="Consolas" panose="020B0609020204030204" pitchFamily="49" charset="0"/>
              </a:rPr>
              <a:t>--LIKE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a:t>
            </a:r>
            <a:endParaRPr lang="en-US" dirty="0"/>
          </a:p>
        </p:txBody>
      </p:sp>
      <p:pic>
        <p:nvPicPr>
          <p:cNvPr id="8" name="Picture 7"/>
          <p:cNvPicPr/>
          <p:nvPr/>
        </p:nvPicPr>
        <p:blipFill rotWithShape="1">
          <a:blip r:embed="rId4"/>
          <a:srcRect l="14958" t="55084" r="59294" b="34846"/>
          <a:stretch/>
        </p:blipFill>
        <p:spPr bwMode="auto">
          <a:xfrm>
            <a:off x="6646877" y="4713272"/>
            <a:ext cx="4642118" cy="1012410"/>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5919936" y="3619226"/>
            <a:ext cx="6096000" cy="923330"/>
          </a:xfrm>
          <a:prstGeom prst="rect">
            <a:avLst/>
          </a:prstGeom>
        </p:spPr>
        <p:txBody>
          <a:bodyPr>
            <a:spAutoFit/>
          </a:bodyPr>
          <a:lstStyle/>
          <a:p>
            <a:r>
              <a:rPr lang="en-US" dirty="0">
                <a:solidFill>
                  <a:srgbClr val="008000"/>
                </a:solidFill>
                <a:latin typeface="Consolas" panose="020B0609020204030204" pitchFamily="49" charset="0"/>
              </a:rPr>
              <a:t>--LIKE OPERATOR 2</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'%id%'</a:t>
            </a:r>
            <a:endParaRPr lang="en-US" dirty="0"/>
          </a:p>
        </p:txBody>
      </p:sp>
    </p:spTree>
    <p:extLst>
      <p:ext uri="{BB962C8B-B14F-4D97-AF65-F5344CB8AC3E}">
        <p14:creationId xmlns:p14="http://schemas.microsoft.com/office/powerpoint/2010/main" val="4177452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127" y="241226"/>
            <a:ext cx="11717713" cy="2308324"/>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marL="285750" lvl="0" indent="-285750">
              <a:buFont typeface="Arial" panose="020B0604020202020204" pitchFamily="34" charset="0"/>
              <a:buChar char="•"/>
            </a:pPr>
            <a:r>
              <a:rPr lang="en-US" dirty="0">
                <a:solidFill>
                  <a:srgbClr val="000000"/>
                </a:solidFill>
                <a:latin typeface="-apple-system"/>
              </a:rPr>
              <a:t>Use the Like operator to find all customer with </a:t>
            </a:r>
            <a:r>
              <a:rPr lang="en-US" b="1" dirty="0" err="1">
                <a:solidFill>
                  <a:srgbClr val="000000"/>
                </a:solidFill>
                <a:latin typeface="-apple-system"/>
              </a:rPr>
              <a:t>CustName</a:t>
            </a:r>
            <a:r>
              <a:rPr lang="en-US" dirty="0">
                <a:solidFill>
                  <a:srgbClr val="000000"/>
                </a:solidFill>
                <a:latin typeface="-apple-system"/>
              </a:rPr>
              <a:t> start with any two character that have </a:t>
            </a:r>
            <a:r>
              <a:rPr lang="en-US" b="1" dirty="0">
                <a:solidFill>
                  <a:srgbClr val="000000"/>
                </a:solidFill>
                <a:latin typeface="-apple-system"/>
              </a:rPr>
              <a:t>‘h’ in third </a:t>
            </a:r>
            <a:r>
              <a:rPr lang="en-US" dirty="0">
                <a:solidFill>
                  <a:srgbClr val="000000"/>
                </a:solidFill>
                <a:latin typeface="-apple-system"/>
              </a:rPr>
              <a:t>position and end with any number of values</a:t>
            </a:r>
          </a:p>
          <a:p>
            <a:pPr marL="285750" indent="-285750">
              <a:buFont typeface="Arial" panose="020B0604020202020204" pitchFamily="34" charset="0"/>
              <a:buChar char="•"/>
            </a:pPr>
            <a:r>
              <a:rPr lang="en-US" dirty="0">
                <a:solidFill>
                  <a:srgbClr val="000000"/>
                </a:solidFill>
                <a:latin typeface="-apple-system"/>
              </a:rPr>
              <a:t>Use the Like operator to find all customer with </a:t>
            </a:r>
            <a:r>
              <a:rPr lang="en-US" b="1" dirty="0" err="1">
                <a:solidFill>
                  <a:srgbClr val="000000"/>
                </a:solidFill>
                <a:latin typeface="-apple-system"/>
              </a:rPr>
              <a:t>CustName</a:t>
            </a:r>
            <a:r>
              <a:rPr lang="en-US" dirty="0">
                <a:solidFill>
                  <a:srgbClr val="000000"/>
                </a:solidFill>
                <a:latin typeface="-apple-system"/>
              </a:rPr>
              <a:t> start with any one character that have </a:t>
            </a:r>
            <a:r>
              <a:rPr lang="en-US" b="1" dirty="0">
                <a:solidFill>
                  <a:srgbClr val="000000"/>
                </a:solidFill>
                <a:latin typeface="-apple-system"/>
              </a:rPr>
              <a:t>‘a’ </a:t>
            </a:r>
            <a:r>
              <a:rPr lang="en-US" dirty="0">
                <a:solidFill>
                  <a:srgbClr val="000000"/>
                </a:solidFill>
                <a:latin typeface="-apple-system"/>
              </a:rPr>
              <a:t>in second position and end with two characters</a:t>
            </a:r>
          </a:p>
          <a:p>
            <a:pPr marL="285750" lvl="0" indent="-285750">
              <a:buFont typeface="Arial" panose="020B0604020202020204" pitchFamily="34" charset="0"/>
              <a:buChar char="•"/>
            </a:pPr>
            <a:endParaRPr lang="en-US" dirty="0">
              <a:solidFill>
                <a:srgbClr val="000000"/>
              </a:solidFill>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622842" y="2085074"/>
            <a:ext cx="7050281" cy="1448794"/>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srcRect l="14744" t="55479" r="58547" b="34255"/>
          <a:stretch/>
        </p:blipFill>
        <p:spPr bwMode="auto">
          <a:xfrm>
            <a:off x="602062" y="4805544"/>
            <a:ext cx="4636509" cy="1014142"/>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4"/>
          <a:srcRect l="14744" t="55874" r="60256" b="35833"/>
          <a:stretch/>
        </p:blipFill>
        <p:spPr bwMode="auto">
          <a:xfrm>
            <a:off x="6284541" y="4804786"/>
            <a:ext cx="4807899" cy="10149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6096000" y="3619226"/>
            <a:ext cx="6096000" cy="923330"/>
          </a:xfrm>
          <a:prstGeom prst="rect">
            <a:avLst/>
          </a:prstGeom>
        </p:spPr>
        <p:txBody>
          <a:bodyPr>
            <a:spAutoFit/>
          </a:bodyPr>
          <a:lstStyle/>
          <a:p>
            <a:r>
              <a:rPr lang="en-US" dirty="0">
                <a:solidFill>
                  <a:srgbClr val="008000"/>
                </a:solidFill>
                <a:latin typeface="Consolas" panose="020B0609020204030204" pitchFamily="49" charset="0"/>
              </a:rPr>
              <a:t>--LIKE OPERATOR 4</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'__h%'</a:t>
            </a:r>
            <a:endParaRPr lang="en-US" dirty="0"/>
          </a:p>
        </p:txBody>
      </p:sp>
      <p:sp>
        <p:nvSpPr>
          <p:cNvPr id="11" name="Rectangle 10"/>
          <p:cNvSpPr/>
          <p:nvPr/>
        </p:nvSpPr>
        <p:spPr>
          <a:xfrm>
            <a:off x="407349" y="3663190"/>
            <a:ext cx="5455066" cy="923330"/>
          </a:xfrm>
          <a:prstGeom prst="rect">
            <a:avLst/>
          </a:prstGeom>
        </p:spPr>
        <p:txBody>
          <a:bodyPr wrap="square">
            <a:spAutoFit/>
          </a:bodyPr>
          <a:lstStyle/>
          <a:p>
            <a:r>
              <a:rPr lang="en-US" dirty="0">
                <a:solidFill>
                  <a:srgbClr val="008000"/>
                </a:solidFill>
                <a:latin typeface="Consolas" panose="020B0609020204030204" pitchFamily="49" charset="0"/>
              </a:rPr>
              <a:t>--LIKE OPERATOR 3</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CustName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'_a__'</a:t>
            </a:r>
            <a:endParaRPr lang="en-US" dirty="0"/>
          </a:p>
        </p:txBody>
      </p:sp>
    </p:spTree>
    <p:extLst>
      <p:ext uri="{BB962C8B-B14F-4D97-AF65-F5344CB8AC3E}">
        <p14:creationId xmlns:p14="http://schemas.microsoft.com/office/powerpoint/2010/main" val="746617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Not Operator</a:t>
            </a:r>
          </a:p>
        </p:txBody>
      </p:sp>
      <p:sp>
        <p:nvSpPr>
          <p:cNvPr id="5" name="Rectangle 4"/>
          <p:cNvSpPr/>
          <p:nvPr/>
        </p:nvSpPr>
        <p:spPr>
          <a:xfrm>
            <a:off x="887960" y="2088885"/>
            <a:ext cx="8015955" cy="1200329"/>
          </a:xfrm>
          <a:prstGeom prst="rect">
            <a:avLst/>
          </a:prstGeom>
        </p:spPr>
        <p:txBody>
          <a:bodyPr wrap="square">
            <a:spAutoFit/>
          </a:bodyPr>
          <a:lstStyle/>
          <a:p>
            <a:pPr lvl="0" eaLnBrk="0" fontAlgn="base" hangingPunct="0">
              <a:spcBef>
                <a:spcPct val="0"/>
              </a:spcBef>
              <a:spcAft>
                <a:spcPct val="0"/>
              </a:spcAft>
            </a:pPr>
            <a:r>
              <a:rPr lang="en-US" dirty="0">
                <a:solidFill>
                  <a:srgbClr val="000000"/>
                </a:solidFill>
                <a:latin typeface="-apple-system"/>
              </a:rPr>
              <a:t>The </a:t>
            </a:r>
            <a:r>
              <a:rPr lang="en-US" dirty="0">
                <a:solidFill>
                  <a:srgbClr val="DC143C"/>
                </a:solidFill>
                <a:latin typeface="-apple-system"/>
              </a:rPr>
              <a:t>NOT</a:t>
            </a:r>
            <a:r>
              <a:rPr lang="en-US" dirty="0">
                <a:solidFill>
                  <a:srgbClr val="000000"/>
                </a:solidFill>
                <a:latin typeface="-apple-system"/>
              </a:rPr>
              <a:t> operator displays a record if the condition(s) is NOT TRUE.</a:t>
            </a: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endParaRPr lang="en-US" dirty="0">
              <a:solidFill>
                <a:srgbClr val="000000"/>
              </a:solidFill>
              <a:latin typeface="-apple-system"/>
            </a:endParaRPr>
          </a:p>
          <a:p>
            <a:pPr lvl="0" eaLnBrk="0" fontAlgn="base" hangingPunct="0">
              <a:spcBef>
                <a:spcPct val="0"/>
              </a:spcBef>
              <a:spcAft>
                <a:spcPct val="0"/>
              </a:spcAft>
            </a:pPr>
            <a:r>
              <a:rPr lang="en-US" b="1" u="sng" dirty="0">
                <a:solidFill>
                  <a:srgbClr val="000000"/>
                </a:solidFill>
                <a:latin typeface="-apple-system"/>
              </a:rPr>
              <a:t>NOT SYNTAX</a:t>
            </a:r>
            <a:r>
              <a:rPr lang="en-US" b="1" u="sng" dirty="0">
                <a:latin typeface="-apple-system"/>
              </a:rPr>
              <a:t> </a:t>
            </a:r>
          </a:p>
        </p:txBody>
      </p:sp>
      <p:sp>
        <p:nvSpPr>
          <p:cNvPr id="6" name="Rectangle 5"/>
          <p:cNvSpPr/>
          <p:nvPr/>
        </p:nvSpPr>
        <p:spPr>
          <a:xfrm>
            <a:off x="1714856" y="3514266"/>
            <a:ext cx="6096000" cy="923330"/>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column2, ...</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NOT</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condition</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816277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477328"/>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solidFill>
                  <a:srgbClr val="000000"/>
                </a:solidFill>
                <a:latin typeface="-apple-system"/>
              </a:rPr>
              <a:t>Use the </a:t>
            </a:r>
            <a:r>
              <a:rPr lang="en-US" b="1" dirty="0">
                <a:solidFill>
                  <a:srgbClr val="000000"/>
                </a:solidFill>
                <a:latin typeface="-apple-system"/>
              </a:rPr>
              <a:t>Not</a:t>
            </a:r>
            <a:r>
              <a:rPr lang="en-US" dirty="0">
                <a:solidFill>
                  <a:srgbClr val="000000"/>
                </a:solidFill>
                <a:latin typeface="-apple-system"/>
              </a:rPr>
              <a:t> operator to find all customer with city is not Karachi</a:t>
            </a:r>
          </a:p>
          <a:p>
            <a:pPr lvl="0"/>
            <a:r>
              <a:rPr lang="en-US" dirty="0">
                <a:solidFill>
                  <a:srgbClr val="000000"/>
                </a:solidFill>
                <a:latin typeface="-apple-system"/>
              </a:rPr>
              <a:t>To find all customer where city is </a:t>
            </a:r>
            <a:r>
              <a:rPr lang="en-US" b="1" dirty="0">
                <a:solidFill>
                  <a:srgbClr val="000000"/>
                </a:solidFill>
                <a:latin typeface="-apple-system"/>
              </a:rPr>
              <a:t>not</a:t>
            </a:r>
            <a:r>
              <a:rPr lang="en-US" dirty="0">
                <a:solidFill>
                  <a:srgbClr val="000000"/>
                </a:solidFill>
                <a:latin typeface="-apple-system"/>
              </a:rPr>
              <a:t> Islamabad </a:t>
            </a:r>
            <a:r>
              <a:rPr lang="en-US" b="1" dirty="0">
                <a:solidFill>
                  <a:srgbClr val="000000"/>
                </a:solidFill>
                <a:latin typeface="-apple-system"/>
              </a:rPr>
              <a:t>AND </a:t>
            </a:r>
            <a:r>
              <a:rPr lang="en-US" dirty="0">
                <a:solidFill>
                  <a:srgbClr val="000000"/>
                </a:solidFill>
                <a:latin typeface="-apple-system"/>
              </a:rPr>
              <a:t>city must be Lahore </a:t>
            </a:r>
            <a:r>
              <a:rPr lang="en-US" b="1" dirty="0">
                <a:solidFill>
                  <a:srgbClr val="000000"/>
                </a:solidFill>
                <a:latin typeface="-apple-system"/>
              </a:rPr>
              <a:t>OR</a:t>
            </a:r>
            <a:r>
              <a:rPr lang="en-US" dirty="0">
                <a:solidFill>
                  <a:srgbClr val="000000"/>
                </a:solidFill>
                <a:latin typeface="-apple-system"/>
              </a:rPr>
              <a:t> </a:t>
            </a:r>
            <a:r>
              <a:rPr lang="en-US" dirty="0" err="1">
                <a:solidFill>
                  <a:srgbClr val="000000"/>
                </a:solidFill>
                <a:latin typeface="-apple-system"/>
              </a:rPr>
              <a:t>Pindi</a:t>
            </a:r>
            <a:endParaRPr lang="en-US" dirty="0">
              <a:solidFill>
                <a:srgbClr val="000000"/>
              </a:solidFill>
              <a:latin typeface="-apple-system"/>
            </a:endParaRPr>
          </a:p>
          <a:p>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14530" t="56071" r="57158" b="33071"/>
          <a:stretch/>
        </p:blipFill>
        <p:spPr bwMode="auto">
          <a:xfrm>
            <a:off x="597402" y="4972079"/>
            <a:ext cx="4940273" cy="110398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15895" y="3759557"/>
            <a:ext cx="5617436" cy="923330"/>
          </a:xfrm>
          <a:prstGeom prst="rect">
            <a:avLst/>
          </a:prstGeom>
        </p:spPr>
        <p:txBody>
          <a:bodyPr wrap="square">
            <a:spAutoFit/>
          </a:bodyPr>
          <a:lstStyle/>
          <a:p>
            <a:r>
              <a:rPr lang="en-US" dirty="0">
                <a:solidFill>
                  <a:srgbClr val="008000"/>
                </a:solidFill>
                <a:latin typeface="Consolas" panose="020B0609020204030204" pitchFamily="49" charset="0"/>
              </a:rPr>
              <a:t>--Not Operator</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karachi</a:t>
            </a:r>
            <a:r>
              <a:rPr lang="en-US" dirty="0">
                <a:solidFill>
                  <a:srgbClr val="FF0000"/>
                </a:solidFill>
                <a:latin typeface="Consolas" panose="020B0609020204030204" pitchFamily="49" charset="0"/>
              </a:rPr>
              <a:t>'</a:t>
            </a:r>
            <a:endParaRPr lang="en-US" dirty="0"/>
          </a:p>
        </p:txBody>
      </p:sp>
      <p:sp>
        <p:nvSpPr>
          <p:cNvPr id="5" name="Rectangle 4"/>
          <p:cNvSpPr/>
          <p:nvPr/>
        </p:nvSpPr>
        <p:spPr>
          <a:xfrm>
            <a:off x="5926817" y="3555229"/>
            <a:ext cx="6096000" cy="1200329"/>
          </a:xfrm>
          <a:prstGeom prst="rect">
            <a:avLst/>
          </a:prstGeom>
        </p:spPr>
        <p:txBody>
          <a:bodyPr>
            <a:spAutoFit/>
          </a:bodyPr>
          <a:lstStyle/>
          <a:p>
            <a:r>
              <a:rPr lang="en-US" dirty="0">
                <a:solidFill>
                  <a:srgbClr val="008000"/>
                </a:solidFill>
                <a:latin typeface="Consolas" panose="020B0609020204030204" pitchFamily="49" charset="0"/>
              </a:rPr>
              <a:t>--Combining NOT, OR, AND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customer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'Islamabad'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AND</a:t>
            </a:r>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'Lahore'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OR</a:t>
            </a:r>
            <a:r>
              <a:rPr lang="en-US" dirty="0">
                <a:solidFill>
                  <a:srgbClr val="000000"/>
                </a:solidFill>
                <a:latin typeface="Consolas" panose="020B0609020204030204" pitchFamily="49" charset="0"/>
              </a:rPr>
              <a:t> city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Pindi</a:t>
            </a:r>
            <a:r>
              <a:rPr lang="en-US" dirty="0">
                <a:solidFill>
                  <a:srgbClr val="FF0000"/>
                </a:solidFill>
                <a:latin typeface="Consolas" panose="020B0609020204030204" pitchFamily="49" charset="0"/>
              </a:rPr>
              <a:t>'</a:t>
            </a:r>
            <a:r>
              <a:rPr lang="en-US" dirty="0">
                <a:solidFill>
                  <a:srgbClr val="808080"/>
                </a:solidFill>
                <a:latin typeface="Consolas" panose="020B0609020204030204" pitchFamily="49" charset="0"/>
              </a:rPr>
              <a:t>)</a:t>
            </a:r>
            <a:endParaRPr lang="en-US" dirty="0"/>
          </a:p>
        </p:txBody>
      </p:sp>
      <p:pic>
        <p:nvPicPr>
          <p:cNvPr id="10" name="Picture 9"/>
          <p:cNvPicPr/>
          <p:nvPr/>
        </p:nvPicPr>
        <p:blipFill rotWithShape="1">
          <a:blip r:embed="rId4"/>
          <a:srcRect l="15278" t="55676" r="59188" b="34650"/>
          <a:stretch/>
        </p:blipFill>
        <p:spPr bwMode="auto">
          <a:xfrm>
            <a:off x="6298574" y="4922927"/>
            <a:ext cx="5071603" cy="1153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11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522"/>
            <a:ext cx="10515600" cy="1026157"/>
          </a:xfrm>
        </p:spPr>
        <p:txBody>
          <a:bodyPr/>
          <a:lstStyle/>
          <a:p>
            <a:pPr algn="ctr"/>
            <a:r>
              <a:rPr lang="en-US" dirty="0" err="1"/>
              <a:t>Cont</a:t>
            </a:r>
            <a:r>
              <a:rPr lang="en-US" dirty="0"/>
              <a:t>….</a:t>
            </a:r>
          </a:p>
        </p:txBody>
      </p:sp>
      <p:sp>
        <p:nvSpPr>
          <p:cNvPr id="3" name="Content Placeholder 2"/>
          <p:cNvSpPr>
            <a:spLocks noGrp="1"/>
          </p:cNvSpPr>
          <p:nvPr>
            <p:ph idx="1"/>
          </p:nvPr>
        </p:nvSpPr>
        <p:spPr>
          <a:xfrm>
            <a:off x="838200" y="1167598"/>
            <a:ext cx="10515600" cy="1866158"/>
          </a:xfrm>
        </p:spPr>
        <p:txBody>
          <a:bodyPr>
            <a:normAutofit/>
          </a:bodyPr>
          <a:lstStyle/>
          <a:p>
            <a:pPr marL="0" indent="0">
              <a:buNone/>
            </a:pPr>
            <a:r>
              <a:rPr lang="en-US" b="1" dirty="0"/>
              <a:t>System-defined Data Types</a:t>
            </a:r>
          </a:p>
          <a:p>
            <a:pPr>
              <a:tabLst>
                <a:tab pos="506095" algn="l"/>
                <a:tab pos="507365" algn="l"/>
              </a:tabLst>
            </a:pPr>
            <a:r>
              <a:rPr lang="en-US" dirty="0"/>
              <a:t>These data types are provided by SQL Server.</a:t>
            </a:r>
          </a:p>
          <a:p>
            <a:pPr marR="5080">
              <a:tabLst>
                <a:tab pos="506095" algn="l"/>
                <a:tab pos="507365" algn="l"/>
              </a:tabLst>
            </a:pPr>
            <a:r>
              <a:rPr lang="en-US" dirty="0"/>
              <a:t>Following table shows the commonly used system-defined data types of SQL Server.</a:t>
            </a:r>
          </a:p>
          <a:p>
            <a:endParaRPr lang="en-US" dirty="0"/>
          </a:p>
        </p:txBody>
      </p:sp>
      <p:sp>
        <p:nvSpPr>
          <p:cNvPr id="4" name="object 9"/>
          <p:cNvSpPr/>
          <p:nvPr/>
        </p:nvSpPr>
        <p:spPr>
          <a:xfrm>
            <a:off x="2560534" y="3033756"/>
            <a:ext cx="6934200" cy="36377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5111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7327" y="2435551"/>
            <a:ext cx="9870392" cy="1935608"/>
          </a:xfrm>
        </p:spPr>
        <p:txBody>
          <a:bodyPr>
            <a:normAutofit fontScale="90000"/>
          </a:bodyPr>
          <a:lstStyle/>
          <a:p>
            <a:pPr algn="ctr"/>
            <a:r>
              <a:rPr lang="en-US" b="1" spc="-5" dirty="0">
                <a:latin typeface="Palladio Uralic"/>
                <a:cs typeface="Palladio Uralic"/>
              </a:rPr>
              <a:t>ORDER BY CLAUSE</a:t>
            </a:r>
            <a:endParaRPr lang="en-US" sz="8000" b="1" dirty="0"/>
          </a:p>
        </p:txBody>
      </p:sp>
    </p:spTree>
    <p:extLst>
      <p:ext uri="{BB962C8B-B14F-4D97-AF65-F5344CB8AC3E}">
        <p14:creationId xmlns:p14="http://schemas.microsoft.com/office/powerpoint/2010/main" val="20852388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37A417-09ED-4B0D-B3F8-CB25E530EA8E}"/>
              </a:ext>
            </a:extLst>
          </p:cNvPr>
          <p:cNvSpPr>
            <a:spLocks noGrp="1"/>
          </p:cNvSpPr>
          <p:nvPr>
            <p:ph type="title"/>
          </p:nvPr>
        </p:nvSpPr>
        <p:spPr/>
        <p:txBody>
          <a:bodyPr/>
          <a:lstStyle/>
          <a:p>
            <a:pPr algn="ctr"/>
            <a:r>
              <a:rPr lang="en-US" b="1" dirty="0"/>
              <a:t>ORDER BY CLAUSE</a:t>
            </a:r>
          </a:p>
        </p:txBody>
      </p:sp>
      <p:sp>
        <p:nvSpPr>
          <p:cNvPr id="6" name="Rectangle 5">
            <a:extLst>
              <a:ext uri="{FF2B5EF4-FFF2-40B4-BE49-F238E27FC236}">
                <a16:creationId xmlns:a16="http://schemas.microsoft.com/office/drawing/2014/main" xmlns="" id="{B25EE028-9747-4149-8755-396C3B055626}"/>
              </a:ext>
            </a:extLst>
          </p:cNvPr>
          <p:cNvSpPr/>
          <p:nvPr/>
        </p:nvSpPr>
        <p:spPr>
          <a:xfrm>
            <a:off x="1203251" y="2157731"/>
            <a:ext cx="9785498" cy="1754326"/>
          </a:xfrm>
          <a:prstGeom prst="rect">
            <a:avLst/>
          </a:prstGeom>
        </p:spPr>
        <p:txBody>
          <a:bodyPr wrap="square">
            <a:spAutoFit/>
          </a:bodyPr>
          <a:lstStyle/>
          <a:p>
            <a:pPr marL="285750" indent="-285750" eaLnBrk="0" fontAlgn="base" hangingPunct="0">
              <a:spcBef>
                <a:spcPct val="0"/>
              </a:spcBef>
              <a:spcAft>
                <a:spcPct val="0"/>
              </a:spcAft>
              <a:buFont typeface="Wingdings" panose="05000000000000000000" pitchFamily="2" charset="2"/>
              <a:buChar char="q"/>
            </a:pPr>
            <a:r>
              <a:rPr lang="en-US" dirty="0">
                <a:latin typeface="-apple-system"/>
              </a:rPr>
              <a:t> T</a:t>
            </a:r>
            <a:r>
              <a:rPr lang="en-US" altLang="en-US" dirty="0">
                <a:solidFill>
                  <a:srgbClr val="000000"/>
                </a:solidFill>
                <a:latin typeface="-apple-system"/>
              </a:rPr>
              <a:t>he SQL </a:t>
            </a:r>
            <a:r>
              <a:rPr lang="en-US" altLang="en-US" dirty="0">
                <a:latin typeface="-apple-system"/>
              </a:rPr>
              <a:t>ORDER BY</a:t>
            </a:r>
            <a:r>
              <a:rPr lang="en-US" altLang="en-US" dirty="0">
                <a:solidFill>
                  <a:srgbClr val="000000"/>
                </a:solidFill>
                <a:latin typeface="-apple-system"/>
              </a:rPr>
              <a:t> is an optional clause of the </a:t>
            </a:r>
            <a:r>
              <a:rPr lang="en-US" altLang="en-US" dirty="0">
                <a:latin typeface="-apple-system"/>
                <a:hlinkClick r:id="rId2"/>
              </a:rPr>
              <a:t>SELECT</a:t>
            </a:r>
            <a:r>
              <a:rPr lang="en-US" altLang="en-US" dirty="0">
                <a:solidFill>
                  <a:srgbClr val="000000"/>
                </a:solidFill>
                <a:latin typeface="-apple-system"/>
              </a:rPr>
              <a:t> statement.</a:t>
            </a:r>
            <a:r>
              <a:rPr lang="en-US" altLang="en-US" dirty="0">
                <a:latin typeface="-apple-system"/>
              </a:rPr>
              <a:t> </a:t>
            </a:r>
          </a:p>
          <a:p>
            <a:pPr marL="285750" indent="-285750" eaLnBrk="0" fontAlgn="base" hangingPunct="0">
              <a:spcBef>
                <a:spcPct val="0"/>
              </a:spcBef>
              <a:spcAft>
                <a:spcPct val="0"/>
              </a:spcAft>
              <a:buFont typeface="Wingdings" panose="05000000000000000000" pitchFamily="2" charset="2"/>
              <a:buChar char="q"/>
            </a:pPr>
            <a:r>
              <a:rPr lang="en-US" dirty="0">
                <a:latin typeface="-apple-system"/>
              </a:rPr>
              <a:t>The  </a:t>
            </a:r>
            <a:r>
              <a:rPr lang="en-US" b="1" dirty="0">
                <a:latin typeface="-apple-system"/>
              </a:rPr>
              <a:t>ORDER BY</a:t>
            </a:r>
            <a:r>
              <a:rPr lang="en-US" dirty="0">
                <a:latin typeface="-apple-system"/>
              </a:rPr>
              <a:t> clause is used to sort the data in ascending or descending order, based on one or more columns. </a:t>
            </a:r>
          </a:p>
          <a:p>
            <a:pPr marL="285750" indent="-285750" eaLnBrk="0" fontAlgn="base" hangingPunct="0">
              <a:spcBef>
                <a:spcPct val="0"/>
              </a:spcBef>
              <a:spcAft>
                <a:spcPct val="0"/>
              </a:spcAft>
              <a:buFont typeface="Wingdings" panose="05000000000000000000" pitchFamily="2" charset="2"/>
              <a:buChar char="q"/>
            </a:pPr>
            <a:r>
              <a:rPr lang="en-US" dirty="0">
                <a:latin typeface="-apple-system"/>
              </a:rPr>
              <a:t>Some databases sort the query results in an ascending order by default.</a:t>
            </a:r>
          </a:p>
          <a:p>
            <a:pPr marL="285750" indent="-285750" eaLnBrk="0" fontAlgn="base" hangingPunct="0">
              <a:spcBef>
                <a:spcPct val="0"/>
              </a:spcBef>
              <a:spcAft>
                <a:spcPct val="0"/>
              </a:spcAft>
              <a:buFont typeface="Wingdings" panose="05000000000000000000" pitchFamily="2" charset="2"/>
              <a:buChar char="q"/>
            </a:pPr>
            <a:endParaRPr lang="en-US" dirty="0">
              <a:latin typeface="-apple-system"/>
            </a:endParaRPr>
          </a:p>
          <a:p>
            <a:pPr eaLnBrk="0" fontAlgn="base" hangingPunct="0">
              <a:spcBef>
                <a:spcPct val="0"/>
              </a:spcBef>
              <a:spcAft>
                <a:spcPct val="0"/>
              </a:spcAft>
            </a:pPr>
            <a:r>
              <a:rPr lang="en-US" b="1" u="sng" dirty="0">
                <a:latin typeface="-apple-system"/>
              </a:rPr>
              <a:t>SYNTAX</a:t>
            </a:r>
          </a:p>
        </p:txBody>
      </p:sp>
      <p:sp>
        <p:nvSpPr>
          <p:cNvPr id="9" name="Rectangle 8">
            <a:extLst>
              <a:ext uri="{FF2B5EF4-FFF2-40B4-BE49-F238E27FC236}">
                <a16:creationId xmlns:a16="http://schemas.microsoft.com/office/drawing/2014/main" xmlns="" id="{858E85B4-F728-4E8B-B614-0EECE26F60E2}"/>
              </a:ext>
            </a:extLst>
          </p:cNvPr>
          <p:cNvSpPr/>
          <p:nvPr/>
        </p:nvSpPr>
        <p:spPr>
          <a:xfrm>
            <a:off x="2495107" y="3912057"/>
            <a:ext cx="6096000" cy="923330"/>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a:t>
            </a:r>
            <a:r>
              <a:rPr lang="en-US" dirty="0">
                <a:solidFill>
                  <a:srgbClr val="000000"/>
                </a:solidFill>
                <a:latin typeface="Consolas" panose="020B0609020204030204" pitchFamily="49" charset="0"/>
              </a:rPr>
              <a:t>,</a:t>
            </a:r>
            <a:r>
              <a:rPr lang="en-US" i="1" dirty="0">
                <a:solidFill>
                  <a:srgbClr val="000000"/>
                </a:solidFill>
                <a:latin typeface="Consolas" panose="020B0609020204030204" pitchFamily="49" charset="0"/>
              </a:rPr>
              <a:t> column2, ...</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BY</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column1, column2, ... </a:t>
            </a:r>
            <a:r>
              <a:rPr lang="en-US" dirty="0">
                <a:solidFill>
                  <a:srgbClr val="0000CD"/>
                </a:solidFill>
                <a:latin typeface="Consolas" panose="020B0609020204030204" pitchFamily="49" charset="0"/>
              </a:rPr>
              <a:t>ASC</a:t>
            </a:r>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DESC</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112509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latin typeface="-apple-system"/>
              </a:rPr>
              <a:t>To find all data from customer table, sorted by the Salary ASC</a:t>
            </a:r>
          </a:p>
          <a:p>
            <a:pPr lvl="0"/>
            <a:r>
              <a:rPr lang="en-US" dirty="0">
                <a:latin typeface="-apple-system"/>
              </a:rPr>
              <a:t>To find all data from customer table, sorted by the city DESC</a:t>
            </a:r>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528127" y="1530410"/>
            <a:ext cx="7050281" cy="1807006"/>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xmlns="" id="{8390D442-2482-4BD2-A4E5-9D64C37B0A92}"/>
              </a:ext>
            </a:extLst>
          </p:cNvPr>
          <p:cNvSpPr/>
          <p:nvPr/>
        </p:nvSpPr>
        <p:spPr>
          <a:xfrm>
            <a:off x="326065" y="3555229"/>
            <a:ext cx="5211610"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--select all data from customer table, sorted by the Salary ASC</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order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Salary</a:t>
            </a:r>
            <a:endParaRPr lang="en-US" dirty="0"/>
          </a:p>
        </p:txBody>
      </p:sp>
      <p:sp>
        <p:nvSpPr>
          <p:cNvPr id="8" name="Rectangle 7">
            <a:extLst>
              <a:ext uri="{FF2B5EF4-FFF2-40B4-BE49-F238E27FC236}">
                <a16:creationId xmlns:a16="http://schemas.microsoft.com/office/drawing/2014/main" xmlns="" id="{21A7E32F-3F23-4F5A-995E-8F6C54D82DD6}"/>
              </a:ext>
            </a:extLst>
          </p:cNvPr>
          <p:cNvSpPr/>
          <p:nvPr/>
        </p:nvSpPr>
        <p:spPr>
          <a:xfrm>
            <a:off x="6156251" y="3548551"/>
            <a:ext cx="5709684"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--select all data from customer table, sorted by the city DSC</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order</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city </a:t>
            </a:r>
            <a:r>
              <a:rPr lang="en-US" dirty="0">
                <a:solidFill>
                  <a:srgbClr val="0000FF"/>
                </a:solidFill>
                <a:highlight>
                  <a:srgbClr val="FFFFFF"/>
                </a:highlight>
                <a:latin typeface="Consolas" panose="020B0609020204030204" pitchFamily="49" charset="0"/>
              </a:rPr>
              <a:t>DESC</a:t>
            </a:r>
            <a:endParaRPr lang="en-US" dirty="0"/>
          </a:p>
        </p:txBody>
      </p:sp>
      <p:pic>
        <p:nvPicPr>
          <p:cNvPr id="9" name="Picture 8">
            <a:extLst>
              <a:ext uri="{FF2B5EF4-FFF2-40B4-BE49-F238E27FC236}">
                <a16:creationId xmlns:a16="http://schemas.microsoft.com/office/drawing/2014/main" xmlns="" id="{25BC8CF4-5996-426D-8209-C596B63A07C5}"/>
              </a:ext>
            </a:extLst>
          </p:cNvPr>
          <p:cNvPicPr>
            <a:picLocks noChangeAspect="1"/>
          </p:cNvPicPr>
          <p:nvPr/>
        </p:nvPicPr>
        <p:blipFill>
          <a:blip r:embed="rId3"/>
          <a:stretch>
            <a:fillRect/>
          </a:stretch>
        </p:blipFill>
        <p:spPr>
          <a:xfrm>
            <a:off x="597402" y="4650011"/>
            <a:ext cx="4314825" cy="1619250"/>
          </a:xfrm>
          <a:prstGeom prst="rect">
            <a:avLst/>
          </a:prstGeom>
        </p:spPr>
      </p:pic>
      <p:pic>
        <p:nvPicPr>
          <p:cNvPr id="11" name="Picture 10">
            <a:extLst>
              <a:ext uri="{FF2B5EF4-FFF2-40B4-BE49-F238E27FC236}">
                <a16:creationId xmlns:a16="http://schemas.microsoft.com/office/drawing/2014/main" xmlns="" id="{F7F70781-1E58-42F9-866D-1426C68DAC37}"/>
              </a:ext>
            </a:extLst>
          </p:cNvPr>
          <p:cNvPicPr>
            <a:picLocks noChangeAspect="1"/>
          </p:cNvPicPr>
          <p:nvPr/>
        </p:nvPicPr>
        <p:blipFill>
          <a:blip r:embed="rId4"/>
          <a:stretch>
            <a:fillRect/>
          </a:stretch>
        </p:blipFill>
        <p:spPr>
          <a:xfrm>
            <a:off x="6609131" y="4556065"/>
            <a:ext cx="4448729" cy="1543050"/>
          </a:xfrm>
          <a:prstGeom prst="rect">
            <a:avLst/>
          </a:prstGeom>
        </p:spPr>
      </p:pic>
    </p:spTree>
    <p:extLst>
      <p:ext uri="{BB962C8B-B14F-4D97-AF65-F5344CB8AC3E}">
        <p14:creationId xmlns:p14="http://schemas.microsoft.com/office/powerpoint/2010/main" val="632735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7327" y="2435551"/>
            <a:ext cx="9870392" cy="1935608"/>
          </a:xfrm>
        </p:spPr>
        <p:txBody>
          <a:bodyPr>
            <a:normAutofit fontScale="90000"/>
          </a:bodyPr>
          <a:lstStyle/>
          <a:p>
            <a:pPr algn="ctr"/>
            <a:r>
              <a:rPr lang="en-US" b="1" spc="-5" dirty="0">
                <a:latin typeface="Palladio Uralic"/>
                <a:cs typeface="Palladio Uralic"/>
              </a:rPr>
              <a:t>GROUP BY CLAUSE</a:t>
            </a:r>
            <a:endParaRPr lang="en-US" sz="8000" b="1" dirty="0"/>
          </a:p>
        </p:txBody>
      </p:sp>
    </p:spTree>
    <p:extLst>
      <p:ext uri="{BB962C8B-B14F-4D97-AF65-F5344CB8AC3E}">
        <p14:creationId xmlns:p14="http://schemas.microsoft.com/office/powerpoint/2010/main" val="1188777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3FECE-F77D-441B-A750-C72641A10BC9}"/>
              </a:ext>
            </a:extLst>
          </p:cNvPr>
          <p:cNvSpPr>
            <a:spLocks noGrp="1"/>
          </p:cNvSpPr>
          <p:nvPr>
            <p:ph type="title"/>
          </p:nvPr>
        </p:nvSpPr>
        <p:spPr>
          <a:xfrm>
            <a:off x="657223" y="244351"/>
            <a:ext cx="10772775" cy="1244207"/>
          </a:xfrm>
        </p:spPr>
        <p:txBody>
          <a:bodyPr/>
          <a:lstStyle/>
          <a:p>
            <a:pPr algn="ctr"/>
            <a:r>
              <a:rPr lang="en-US" b="1" dirty="0"/>
              <a:t>GROUP BY CLAUSE</a:t>
            </a:r>
          </a:p>
        </p:txBody>
      </p:sp>
      <p:sp>
        <p:nvSpPr>
          <p:cNvPr id="6" name="Rectangle 5">
            <a:extLst>
              <a:ext uri="{FF2B5EF4-FFF2-40B4-BE49-F238E27FC236}">
                <a16:creationId xmlns:a16="http://schemas.microsoft.com/office/drawing/2014/main" xmlns="" id="{3E3F0EF4-8BAB-46DA-8B6D-CA860EBBBED8}"/>
              </a:ext>
            </a:extLst>
          </p:cNvPr>
          <p:cNvSpPr/>
          <p:nvPr/>
        </p:nvSpPr>
        <p:spPr>
          <a:xfrm>
            <a:off x="709612" y="1390386"/>
            <a:ext cx="10772775" cy="3416320"/>
          </a:xfrm>
          <a:prstGeom prst="rect">
            <a:avLst/>
          </a:prstGeom>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q"/>
            </a:pPr>
            <a:r>
              <a:rPr lang="en-US" altLang="en-US" dirty="0">
                <a:solidFill>
                  <a:srgbClr val="000000"/>
                </a:solidFill>
                <a:latin typeface="-apple-system"/>
              </a:rPr>
              <a:t>The </a:t>
            </a:r>
            <a:r>
              <a:rPr lang="en-US" altLang="en-US" b="1" dirty="0">
                <a:solidFill>
                  <a:srgbClr val="DC143C"/>
                </a:solidFill>
                <a:latin typeface="-apple-system"/>
              </a:rPr>
              <a:t>GROUP BY</a:t>
            </a:r>
            <a:r>
              <a:rPr lang="en-US" altLang="en-US" dirty="0">
                <a:solidFill>
                  <a:srgbClr val="000000"/>
                </a:solidFill>
                <a:latin typeface="-apple-system"/>
              </a:rPr>
              <a:t> statement groups rows that have the same values into summary rows, like "find the number of customers in each country".</a:t>
            </a:r>
            <a:endParaRPr lang="en-US" altLang="en-US" dirty="0">
              <a:latin typeface="-apple-system"/>
            </a:endParaRPr>
          </a:p>
          <a:p>
            <a:pPr marL="285750" lvl="0" indent="-285750" eaLnBrk="0" fontAlgn="base" hangingPunct="0">
              <a:spcBef>
                <a:spcPct val="0"/>
              </a:spcBef>
              <a:spcAft>
                <a:spcPct val="0"/>
              </a:spcAft>
              <a:buFont typeface="Wingdings" panose="05000000000000000000" pitchFamily="2" charset="2"/>
              <a:buChar char="q"/>
            </a:pPr>
            <a:r>
              <a:rPr lang="en-US" altLang="en-US" dirty="0">
                <a:solidFill>
                  <a:srgbClr val="000000"/>
                </a:solidFill>
                <a:latin typeface="-apple-system"/>
              </a:rPr>
              <a:t>The </a:t>
            </a:r>
            <a:r>
              <a:rPr lang="en-US" altLang="en-US" b="1" dirty="0">
                <a:solidFill>
                  <a:srgbClr val="DC143C"/>
                </a:solidFill>
                <a:latin typeface="-apple-system"/>
              </a:rPr>
              <a:t>GROUP BY</a:t>
            </a:r>
            <a:r>
              <a:rPr lang="en-US" altLang="en-US" dirty="0">
                <a:solidFill>
                  <a:srgbClr val="000000"/>
                </a:solidFill>
                <a:latin typeface="-apple-system"/>
              </a:rPr>
              <a:t> statement is often used with aggregate functions (</a:t>
            </a:r>
            <a:r>
              <a:rPr lang="en-US" altLang="en-US" b="1" dirty="0">
                <a:solidFill>
                  <a:srgbClr val="DC143C"/>
                </a:solidFill>
                <a:latin typeface="-apple-system"/>
              </a:rPr>
              <a:t>COUNT()</a:t>
            </a:r>
            <a:r>
              <a:rPr lang="en-US" altLang="en-US" b="1" dirty="0">
                <a:solidFill>
                  <a:srgbClr val="000000"/>
                </a:solidFill>
                <a:latin typeface="-apple-system"/>
              </a:rPr>
              <a:t>, </a:t>
            </a:r>
            <a:r>
              <a:rPr lang="en-US" altLang="en-US" b="1" dirty="0">
                <a:solidFill>
                  <a:srgbClr val="DC143C"/>
                </a:solidFill>
                <a:latin typeface="-apple-system"/>
              </a:rPr>
              <a:t>MAX()</a:t>
            </a:r>
            <a:r>
              <a:rPr lang="en-US" altLang="en-US" b="1" dirty="0">
                <a:solidFill>
                  <a:srgbClr val="000000"/>
                </a:solidFill>
                <a:latin typeface="-apple-system"/>
              </a:rPr>
              <a:t>, </a:t>
            </a:r>
            <a:r>
              <a:rPr lang="en-US" altLang="en-US" b="1" dirty="0">
                <a:solidFill>
                  <a:srgbClr val="DC143C"/>
                </a:solidFill>
                <a:latin typeface="-apple-system"/>
              </a:rPr>
              <a:t>MIN()</a:t>
            </a:r>
            <a:r>
              <a:rPr lang="en-US" altLang="en-US" b="1" dirty="0">
                <a:solidFill>
                  <a:srgbClr val="000000"/>
                </a:solidFill>
                <a:latin typeface="-apple-system"/>
              </a:rPr>
              <a:t>, </a:t>
            </a:r>
            <a:r>
              <a:rPr lang="en-US" altLang="en-US" b="1" dirty="0">
                <a:solidFill>
                  <a:srgbClr val="DC143C"/>
                </a:solidFill>
                <a:latin typeface="-apple-system"/>
              </a:rPr>
              <a:t>SUM()</a:t>
            </a:r>
            <a:r>
              <a:rPr lang="en-US" altLang="en-US" b="1" dirty="0">
                <a:solidFill>
                  <a:srgbClr val="000000"/>
                </a:solidFill>
                <a:latin typeface="-apple-system"/>
              </a:rPr>
              <a:t>, </a:t>
            </a:r>
            <a:r>
              <a:rPr lang="en-US" altLang="en-US" b="1" dirty="0">
                <a:solidFill>
                  <a:srgbClr val="DC143C"/>
                </a:solidFill>
                <a:latin typeface="-apple-system"/>
              </a:rPr>
              <a:t>AVG()</a:t>
            </a:r>
            <a:r>
              <a:rPr lang="en-US" altLang="en-US" b="1" dirty="0">
                <a:solidFill>
                  <a:srgbClr val="000000"/>
                </a:solidFill>
                <a:latin typeface="-apple-system"/>
              </a:rPr>
              <a:t>) </a:t>
            </a:r>
            <a:r>
              <a:rPr lang="en-US" altLang="en-US" dirty="0">
                <a:solidFill>
                  <a:srgbClr val="000000"/>
                </a:solidFill>
                <a:latin typeface="-apple-system"/>
              </a:rPr>
              <a:t>to group the result-set by one or more columns.</a:t>
            </a:r>
          </a:p>
          <a:p>
            <a:pPr marL="285750" lvl="0" indent="-285750" eaLnBrk="0" fontAlgn="base" hangingPunct="0">
              <a:spcBef>
                <a:spcPct val="0"/>
              </a:spcBef>
              <a:spcAft>
                <a:spcPct val="0"/>
              </a:spcAft>
              <a:buFont typeface="Wingdings" panose="05000000000000000000" pitchFamily="2" charset="2"/>
              <a:buChar char="q"/>
            </a:pPr>
            <a:r>
              <a:rPr lang="en-US" altLang="en-US" dirty="0">
                <a:solidFill>
                  <a:srgbClr val="000000"/>
                </a:solidFill>
                <a:latin typeface="-apple-system"/>
              </a:rPr>
              <a:t>These group by clause follows:</a:t>
            </a:r>
          </a:p>
          <a:p>
            <a:pPr marL="742950" lvl="1" indent="-285750">
              <a:buFont typeface="Courier New" panose="02070309020205020404" pitchFamily="49" charset="0"/>
              <a:buChar char="o"/>
            </a:pPr>
            <a:r>
              <a:rPr lang="en-US" b="1" dirty="0">
                <a:latin typeface="-apple-system"/>
              </a:rPr>
              <a:t>The SELECT</a:t>
            </a:r>
            <a:r>
              <a:rPr lang="en-US" dirty="0">
                <a:latin typeface="-apple-system"/>
              </a:rPr>
              <a:t> statement is used with the </a:t>
            </a:r>
            <a:r>
              <a:rPr lang="en-US" b="1" dirty="0">
                <a:latin typeface="-apple-system"/>
              </a:rPr>
              <a:t>GROUP BY</a:t>
            </a:r>
            <a:r>
              <a:rPr lang="en-US" dirty="0">
                <a:latin typeface="-apple-system"/>
              </a:rPr>
              <a:t> clause in the SQL query.</a:t>
            </a:r>
          </a:p>
          <a:p>
            <a:pPr marL="742950" lvl="1" indent="-285750">
              <a:buFont typeface="Courier New" panose="02070309020205020404" pitchFamily="49" charset="0"/>
              <a:buChar char="o"/>
            </a:pPr>
            <a:r>
              <a:rPr lang="en-US" b="1" dirty="0">
                <a:latin typeface="-apple-system"/>
              </a:rPr>
              <a:t>Group by </a:t>
            </a:r>
            <a:r>
              <a:rPr lang="en-US" dirty="0">
                <a:latin typeface="-apple-system"/>
              </a:rPr>
              <a:t>with </a:t>
            </a:r>
            <a:r>
              <a:rPr lang="en-US" b="1" dirty="0">
                <a:latin typeface="-apple-system"/>
              </a:rPr>
              <a:t>where</a:t>
            </a:r>
          </a:p>
          <a:p>
            <a:pPr marL="742950" lvl="1" indent="-285750">
              <a:buFont typeface="Courier New" panose="02070309020205020404" pitchFamily="49" charset="0"/>
              <a:buChar char="o"/>
            </a:pPr>
            <a:r>
              <a:rPr lang="en-US" b="1" dirty="0">
                <a:latin typeface="-apple-system"/>
              </a:rPr>
              <a:t>Group by </a:t>
            </a:r>
            <a:r>
              <a:rPr lang="en-US" dirty="0">
                <a:latin typeface="-apple-system"/>
              </a:rPr>
              <a:t>with </a:t>
            </a:r>
            <a:r>
              <a:rPr lang="en-US" b="1" dirty="0">
                <a:latin typeface="-apple-system"/>
              </a:rPr>
              <a:t>null </a:t>
            </a:r>
          </a:p>
          <a:p>
            <a:pPr marL="742950" lvl="1" indent="-285750">
              <a:buFont typeface="Courier New" panose="02070309020205020404" pitchFamily="49" charset="0"/>
              <a:buChar char="o"/>
            </a:pPr>
            <a:r>
              <a:rPr lang="en-US" b="1" dirty="0">
                <a:latin typeface="-apple-system"/>
              </a:rPr>
              <a:t>Group by </a:t>
            </a:r>
            <a:r>
              <a:rPr lang="en-US" dirty="0">
                <a:latin typeface="-apple-system"/>
              </a:rPr>
              <a:t>with </a:t>
            </a:r>
            <a:r>
              <a:rPr lang="en-US" b="1" dirty="0">
                <a:latin typeface="-apple-system"/>
              </a:rPr>
              <a:t>all</a:t>
            </a:r>
          </a:p>
          <a:p>
            <a:pPr marL="742950" lvl="1" indent="-285750">
              <a:buFont typeface="Courier New" panose="02070309020205020404" pitchFamily="49" charset="0"/>
              <a:buChar char="o"/>
            </a:pPr>
            <a:r>
              <a:rPr lang="en-US" b="1" dirty="0">
                <a:latin typeface="-apple-system"/>
              </a:rPr>
              <a:t>Group by</a:t>
            </a:r>
            <a:r>
              <a:rPr lang="en-US" dirty="0">
                <a:latin typeface="-apple-system"/>
              </a:rPr>
              <a:t> with </a:t>
            </a:r>
            <a:r>
              <a:rPr lang="en-US" b="1" dirty="0">
                <a:latin typeface="-apple-system"/>
              </a:rPr>
              <a:t>having</a:t>
            </a:r>
          </a:p>
          <a:p>
            <a:pPr lvl="0" eaLnBrk="0" fontAlgn="base" hangingPunct="0">
              <a:spcBef>
                <a:spcPct val="0"/>
              </a:spcBef>
              <a:spcAft>
                <a:spcPct val="0"/>
              </a:spcAft>
            </a:pPr>
            <a:endParaRPr lang="en-US" altLang="en-US" b="1" u="sng" dirty="0">
              <a:latin typeface="-apple-system"/>
            </a:endParaRPr>
          </a:p>
          <a:p>
            <a:pPr lvl="0" eaLnBrk="0" fontAlgn="base" hangingPunct="0">
              <a:spcBef>
                <a:spcPct val="0"/>
              </a:spcBef>
              <a:spcAft>
                <a:spcPct val="0"/>
              </a:spcAft>
            </a:pPr>
            <a:r>
              <a:rPr lang="en-US" altLang="en-US" b="1" u="sng" dirty="0">
                <a:latin typeface="-apple-system"/>
              </a:rPr>
              <a:t>Group by Syntax</a:t>
            </a:r>
          </a:p>
        </p:txBody>
      </p:sp>
      <p:sp>
        <p:nvSpPr>
          <p:cNvPr id="7" name="Rectangle 6">
            <a:extLst>
              <a:ext uri="{FF2B5EF4-FFF2-40B4-BE49-F238E27FC236}">
                <a16:creationId xmlns:a16="http://schemas.microsoft.com/office/drawing/2014/main" xmlns="" id="{0040BDD2-6418-4DD9-98AF-44CC92DC94C7}"/>
              </a:ext>
            </a:extLst>
          </p:cNvPr>
          <p:cNvSpPr/>
          <p:nvPr/>
        </p:nvSpPr>
        <p:spPr>
          <a:xfrm>
            <a:off x="2824717" y="4369666"/>
            <a:ext cx="6096000" cy="1323439"/>
          </a:xfrm>
          <a:prstGeom prst="rect">
            <a:avLst/>
          </a:prstGeom>
        </p:spPr>
        <p:txBody>
          <a:bodyPr>
            <a:spAutoFit/>
          </a:bodyPr>
          <a:lstStyle/>
          <a:p>
            <a:r>
              <a:rPr lang="en-US" sz="1600" dirty="0">
                <a:solidFill>
                  <a:srgbClr val="0000CD"/>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i="1" dirty="0" err="1">
                <a:solidFill>
                  <a:srgbClr val="000000"/>
                </a:solidFill>
                <a:latin typeface="Consolas" panose="020B0609020204030204" pitchFamily="49" charset="0"/>
              </a:rPr>
              <a:t>column_name</a:t>
            </a:r>
            <a:r>
              <a:rPr lang="en-US" sz="1600" i="1" dirty="0">
                <a:solidFill>
                  <a:srgbClr val="000000"/>
                </a:solidFill>
                <a:latin typeface="Consolas" panose="020B0609020204030204" pitchFamily="49" charset="0"/>
              </a:rPr>
              <a:t>(s) </a:t>
            </a:r>
            <a:r>
              <a:rPr lang="en-US" altLang="en-US" sz="1600" dirty="0" err="1">
                <a:solidFill>
                  <a:srgbClr val="273239"/>
                </a:solidFill>
                <a:latin typeface="Consolas" panose="020B0609020204030204" pitchFamily="49" charset="0"/>
              </a:rPr>
              <a:t>function_name</a:t>
            </a:r>
            <a:r>
              <a:rPr lang="en-US" altLang="en-US" sz="1600" dirty="0">
                <a:solidFill>
                  <a:srgbClr val="273239"/>
                </a:solidFill>
                <a:latin typeface="Consolas" panose="020B0609020204030204" pitchFamily="49" charset="0"/>
              </a:rPr>
              <a:t>(column2)</a:t>
            </a:r>
            <a:r>
              <a:rPr lang="en-US" altLang="en-US" sz="1050" dirty="0"/>
              <a:t> </a:t>
            </a:r>
            <a:r>
              <a:rPr lang="en-US" sz="1600" dirty="0"/>
              <a:t/>
            </a:r>
            <a:br>
              <a:rPr lang="en-US" sz="1600" dirty="0"/>
            </a:br>
            <a:r>
              <a:rPr lang="en-US" sz="1600" dirty="0">
                <a:solidFill>
                  <a:srgbClr val="0000CD"/>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i="1" dirty="0" err="1">
                <a:solidFill>
                  <a:srgbClr val="000000"/>
                </a:solidFill>
                <a:latin typeface="Consolas" panose="020B0609020204030204" pitchFamily="49" charset="0"/>
              </a:rPr>
              <a:t>table_name</a:t>
            </a:r>
            <a:r>
              <a:rPr lang="en-US" sz="1600" dirty="0"/>
              <a:t/>
            </a:r>
            <a:br>
              <a:rPr lang="en-US" sz="1600" dirty="0"/>
            </a:br>
            <a:r>
              <a:rPr lang="en-US" sz="1600" dirty="0">
                <a:solidFill>
                  <a:srgbClr val="0000CD"/>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i="1" dirty="0">
                <a:solidFill>
                  <a:srgbClr val="000000"/>
                </a:solidFill>
                <a:latin typeface="Consolas" panose="020B0609020204030204" pitchFamily="49" charset="0"/>
              </a:rPr>
              <a:t>condition</a:t>
            </a:r>
            <a:r>
              <a:rPr lang="en-US" sz="1600" dirty="0"/>
              <a:t/>
            </a:r>
            <a:br>
              <a:rPr lang="en-US" sz="1600" dirty="0"/>
            </a:br>
            <a:r>
              <a:rPr lang="en-US" sz="1600" dirty="0">
                <a:solidFill>
                  <a:srgbClr val="0000CD"/>
                </a:solidFill>
                <a:latin typeface="Consolas" panose="020B0609020204030204" pitchFamily="49" charset="0"/>
              </a:rPr>
              <a:t>GROUP</a:t>
            </a:r>
            <a:r>
              <a:rPr lang="en-US" sz="1600" dirty="0">
                <a:solidFill>
                  <a:srgbClr val="000000"/>
                </a:solidFill>
                <a:latin typeface="Consolas" panose="020B0609020204030204" pitchFamily="49" charset="0"/>
              </a:rPr>
              <a:t> </a:t>
            </a:r>
            <a:r>
              <a:rPr lang="en-US" sz="1600" dirty="0">
                <a:solidFill>
                  <a:srgbClr val="0000CD"/>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i="1" dirty="0" err="1">
                <a:solidFill>
                  <a:srgbClr val="000000"/>
                </a:solidFill>
                <a:latin typeface="Consolas" panose="020B0609020204030204" pitchFamily="49" charset="0"/>
              </a:rPr>
              <a:t>column_name</a:t>
            </a:r>
            <a:r>
              <a:rPr lang="en-US" sz="1600" i="1" dirty="0">
                <a:solidFill>
                  <a:srgbClr val="000000"/>
                </a:solidFill>
                <a:latin typeface="Consolas" panose="020B0609020204030204" pitchFamily="49" charset="0"/>
              </a:rPr>
              <a:t>(s)</a:t>
            </a:r>
            <a:br>
              <a:rPr lang="en-US" sz="1600" i="1" dirty="0">
                <a:solidFill>
                  <a:srgbClr val="000000"/>
                </a:solidFill>
                <a:latin typeface="Consolas" panose="020B0609020204030204" pitchFamily="49" charset="0"/>
              </a:rPr>
            </a:br>
            <a:r>
              <a:rPr lang="en-US" sz="1600" dirty="0">
                <a:solidFill>
                  <a:srgbClr val="0000CD"/>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CD"/>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i="1" dirty="0" err="1">
                <a:solidFill>
                  <a:srgbClr val="000000"/>
                </a:solidFill>
                <a:latin typeface="Consolas" panose="020B0609020204030204" pitchFamily="49" charset="0"/>
              </a:rPr>
              <a:t>column_name</a:t>
            </a:r>
            <a:r>
              <a:rPr lang="en-US" sz="1600" i="1" dirty="0">
                <a:solidFill>
                  <a:srgbClr val="000000"/>
                </a:solidFill>
                <a:latin typeface="Consolas" panose="020B0609020204030204" pitchFamily="49" charset="0"/>
              </a:rPr>
              <a:t>(s);</a:t>
            </a:r>
            <a:endParaRPr lang="en-US" sz="1600" dirty="0"/>
          </a:p>
        </p:txBody>
      </p:sp>
      <p:sp>
        <p:nvSpPr>
          <p:cNvPr id="8" name="TextBox 7">
            <a:extLst>
              <a:ext uri="{FF2B5EF4-FFF2-40B4-BE49-F238E27FC236}">
                <a16:creationId xmlns:a16="http://schemas.microsoft.com/office/drawing/2014/main" xmlns="" id="{2DEF2348-04EF-4A8E-8F38-6715117950CA}"/>
              </a:ext>
            </a:extLst>
          </p:cNvPr>
          <p:cNvSpPr txBox="1"/>
          <p:nvPr/>
        </p:nvSpPr>
        <p:spPr>
          <a:xfrm>
            <a:off x="709612" y="5943600"/>
            <a:ext cx="10475839"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u="sng" dirty="0">
                <a:solidFill>
                  <a:srgbClr val="FF0000"/>
                </a:solidFill>
                <a:latin typeface="-apple-system"/>
              </a:rPr>
              <a:t>Before Starting Group by Clause, We will see aggregate functions</a:t>
            </a:r>
            <a:endParaRPr lang="en-US" b="1" u="sng" dirty="0">
              <a:solidFill>
                <a:srgbClr val="FF0000"/>
              </a:solidFill>
              <a:latin typeface="-apple-system"/>
            </a:endParaRPr>
          </a:p>
        </p:txBody>
      </p:sp>
    </p:spTree>
    <p:extLst>
      <p:ext uri="{BB962C8B-B14F-4D97-AF65-F5344CB8AC3E}">
        <p14:creationId xmlns:p14="http://schemas.microsoft.com/office/powerpoint/2010/main" val="5744262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FE26D3-FD94-4947-BC80-037D19EBCC47}"/>
              </a:ext>
            </a:extLst>
          </p:cNvPr>
          <p:cNvSpPr>
            <a:spLocks noGrp="1"/>
          </p:cNvSpPr>
          <p:nvPr>
            <p:ph type="title"/>
          </p:nvPr>
        </p:nvSpPr>
        <p:spPr>
          <a:xfrm>
            <a:off x="657224" y="499533"/>
            <a:ext cx="10772775" cy="1127248"/>
          </a:xfrm>
        </p:spPr>
        <p:txBody>
          <a:bodyPr/>
          <a:lstStyle/>
          <a:p>
            <a:pPr algn="ctr"/>
            <a:r>
              <a:rPr lang="en-US" b="1" dirty="0"/>
              <a:t>AGGREGATE FUNCTION</a:t>
            </a:r>
          </a:p>
        </p:txBody>
      </p:sp>
      <p:sp>
        <p:nvSpPr>
          <p:cNvPr id="3" name="Content Placeholder 2">
            <a:extLst>
              <a:ext uri="{FF2B5EF4-FFF2-40B4-BE49-F238E27FC236}">
                <a16:creationId xmlns:a16="http://schemas.microsoft.com/office/drawing/2014/main" xmlns="" id="{01951CFB-84A7-4635-A725-3D7C159CC489}"/>
              </a:ext>
            </a:extLst>
          </p:cNvPr>
          <p:cNvSpPr>
            <a:spLocks noGrp="1"/>
          </p:cNvSpPr>
          <p:nvPr>
            <p:ph idx="1"/>
          </p:nvPr>
        </p:nvSpPr>
        <p:spPr>
          <a:xfrm>
            <a:off x="657224" y="1862825"/>
            <a:ext cx="10753725" cy="1127248"/>
          </a:xfrm>
        </p:spPr>
        <p:txBody>
          <a:bodyPr>
            <a:normAutofit lnSpcReduction="10000"/>
          </a:bodyPr>
          <a:lstStyle/>
          <a:p>
            <a:r>
              <a:rPr lang="en-US" sz="1800" dirty="0">
                <a:latin typeface="-apple-system"/>
              </a:rPr>
              <a:t>An aggregate function allows you to perform a calculation on a set of values to return a single scalar value. We often use aggregate functions with the </a:t>
            </a:r>
            <a:r>
              <a:rPr lang="en-US" sz="1800" b="1" dirty="0">
                <a:solidFill>
                  <a:srgbClr val="FF0000"/>
                </a:solidFill>
                <a:latin typeface="-apple-system"/>
                <a:hlinkClick r:id="rId2" tooltip="SQL GROUP BY">
                  <a:extLst>
                    <a:ext uri="{A12FA001-AC4F-418D-AE19-62706E023703}">
                      <ahyp:hlinkClr xmlns:ahyp="http://schemas.microsoft.com/office/drawing/2018/hyperlinkcolor" xmlns="" val="tx"/>
                    </a:ext>
                  </a:extLst>
                </a:hlinkClick>
              </a:rPr>
              <a:t>GROUP BY </a:t>
            </a:r>
            <a:r>
              <a:rPr lang="en-US" sz="1800" dirty="0">
                <a:latin typeface="-apple-system"/>
              </a:rPr>
              <a:t>and</a:t>
            </a:r>
            <a:r>
              <a:rPr lang="en-US" sz="1800" b="1" dirty="0">
                <a:solidFill>
                  <a:srgbClr val="FF0000"/>
                </a:solidFill>
                <a:latin typeface="-apple-system"/>
              </a:rPr>
              <a:t> </a:t>
            </a:r>
            <a:r>
              <a:rPr lang="en-US" sz="1800" b="1" dirty="0">
                <a:solidFill>
                  <a:srgbClr val="FF0000"/>
                </a:solidFill>
                <a:latin typeface="-apple-system"/>
                <a:hlinkClick r:id="rId3" tooltip="SQL HAVING">
                  <a:extLst>
                    <a:ext uri="{A12FA001-AC4F-418D-AE19-62706E023703}">
                      <ahyp:hlinkClr xmlns:ahyp="http://schemas.microsoft.com/office/drawing/2018/hyperlinkcolor" xmlns="" val="tx"/>
                    </a:ext>
                  </a:extLst>
                </a:hlinkClick>
              </a:rPr>
              <a:t>HAVING</a:t>
            </a:r>
            <a:r>
              <a:rPr lang="en-US" sz="1800" dirty="0">
                <a:latin typeface="-apple-system"/>
              </a:rPr>
              <a:t> clauses of the </a:t>
            </a:r>
            <a:r>
              <a:rPr lang="en-US" sz="1800" b="1" dirty="0">
                <a:solidFill>
                  <a:srgbClr val="FF0000"/>
                </a:solidFill>
                <a:latin typeface="-apple-system"/>
                <a:hlinkClick r:id="rId4" tooltip="SQL SELECT">
                  <a:extLst>
                    <a:ext uri="{A12FA001-AC4F-418D-AE19-62706E023703}">
                      <ahyp:hlinkClr xmlns:ahyp="http://schemas.microsoft.com/office/drawing/2018/hyperlinkcolor" xmlns="" val="tx"/>
                    </a:ext>
                  </a:extLst>
                </a:hlinkClick>
              </a:rPr>
              <a:t>SELECT </a:t>
            </a:r>
            <a:r>
              <a:rPr lang="en-US" sz="1800" dirty="0">
                <a:latin typeface="-apple-system"/>
              </a:rPr>
              <a:t>statement.</a:t>
            </a:r>
          </a:p>
          <a:p>
            <a:r>
              <a:rPr lang="en-US" sz="1800" dirty="0">
                <a:latin typeface="-apple-system"/>
              </a:rPr>
              <a:t>It is also used to summarize the data.</a:t>
            </a:r>
          </a:p>
          <a:p>
            <a:endParaRPr lang="en-US" sz="1800" dirty="0">
              <a:latin typeface="-apple-system"/>
            </a:endParaRPr>
          </a:p>
        </p:txBody>
      </p:sp>
      <p:pic>
        <p:nvPicPr>
          <p:cNvPr id="4" name="Picture 3">
            <a:extLst>
              <a:ext uri="{FF2B5EF4-FFF2-40B4-BE49-F238E27FC236}">
                <a16:creationId xmlns:a16="http://schemas.microsoft.com/office/drawing/2014/main" xmlns="" id="{0B812AB8-14CE-45A6-A4DE-E0F00E6BC919}"/>
              </a:ext>
            </a:extLst>
          </p:cNvPr>
          <p:cNvPicPr>
            <a:picLocks noChangeAspect="1"/>
          </p:cNvPicPr>
          <p:nvPr/>
        </p:nvPicPr>
        <p:blipFill>
          <a:blip r:embed="rId5"/>
          <a:stretch>
            <a:fillRect/>
          </a:stretch>
        </p:blipFill>
        <p:spPr>
          <a:xfrm>
            <a:off x="3038473" y="3226117"/>
            <a:ext cx="5991225" cy="2667000"/>
          </a:xfrm>
          <a:prstGeom prst="rect">
            <a:avLst/>
          </a:prstGeom>
        </p:spPr>
      </p:pic>
    </p:spTree>
    <p:extLst>
      <p:ext uri="{BB962C8B-B14F-4D97-AF65-F5344CB8AC3E}">
        <p14:creationId xmlns:p14="http://schemas.microsoft.com/office/powerpoint/2010/main" val="1727439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E51E3-EE99-4F7A-B2B8-9E26E37A6A3A}"/>
              </a:ext>
            </a:extLst>
          </p:cNvPr>
          <p:cNvSpPr>
            <a:spLocks noGrp="1"/>
          </p:cNvSpPr>
          <p:nvPr>
            <p:ph type="title"/>
          </p:nvPr>
        </p:nvSpPr>
        <p:spPr>
          <a:xfrm>
            <a:off x="657224" y="499533"/>
            <a:ext cx="10772775" cy="627518"/>
          </a:xfrm>
        </p:spPr>
        <p:txBody>
          <a:bodyPr>
            <a:normAutofit fontScale="90000"/>
          </a:bodyPr>
          <a:lstStyle/>
          <a:p>
            <a:pPr algn="ctr"/>
            <a:r>
              <a:rPr lang="en-US" b="1" dirty="0"/>
              <a:t>AGGREGATE FUNCTION</a:t>
            </a:r>
            <a:endParaRPr lang="en-US" dirty="0"/>
          </a:p>
        </p:txBody>
      </p:sp>
      <p:sp>
        <p:nvSpPr>
          <p:cNvPr id="6" name="Rectangle 5">
            <a:extLst>
              <a:ext uri="{FF2B5EF4-FFF2-40B4-BE49-F238E27FC236}">
                <a16:creationId xmlns:a16="http://schemas.microsoft.com/office/drawing/2014/main" xmlns="" id="{1BEDBCA2-8801-467B-A35C-6CBBBF468D8E}"/>
              </a:ext>
            </a:extLst>
          </p:cNvPr>
          <p:cNvSpPr/>
          <p:nvPr/>
        </p:nvSpPr>
        <p:spPr>
          <a:xfrm>
            <a:off x="657224" y="1840364"/>
            <a:ext cx="10772775" cy="2539606"/>
          </a:xfrm>
          <a:prstGeom prst="rect">
            <a:avLst/>
          </a:prstGeom>
        </p:spPr>
        <p:txBody>
          <a:bodyPr wrap="square">
            <a:spAutoFit/>
          </a:bodyPr>
          <a:lstStyle/>
          <a:p>
            <a:pPr lvl="0" eaLnBrk="0" fontAlgn="base" hangingPunct="0">
              <a:lnSpc>
                <a:spcPct val="150000"/>
              </a:lnSpc>
              <a:spcBef>
                <a:spcPct val="0"/>
              </a:spcBef>
              <a:spcAft>
                <a:spcPct val="0"/>
              </a:spcAft>
            </a:pPr>
            <a:r>
              <a:rPr lang="en-US" altLang="en-US" dirty="0">
                <a:solidFill>
                  <a:srgbClr val="000000"/>
                </a:solidFill>
                <a:latin typeface="-apple-system"/>
              </a:rPr>
              <a:t>The </a:t>
            </a:r>
            <a:r>
              <a:rPr lang="en-US" altLang="en-US" dirty="0">
                <a:solidFill>
                  <a:srgbClr val="DC143C"/>
                </a:solidFill>
                <a:latin typeface="-apple-system"/>
              </a:rPr>
              <a:t>COUNT()</a:t>
            </a:r>
            <a:r>
              <a:rPr lang="en-US" altLang="en-US" dirty="0">
                <a:solidFill>
                  <a:srgbClr val="000000"/>
                </a:solidFill>
                <a:latin typeface="-apple-system"/>
              </a:rPr>
              <a:t> function returns the number of rows that matches a specified criterion.</a:t>
            </a:r>
          </a:p>
          <a:p>
            <a:pPr eaLnBrk="0" fontAlgn="base" hangingPunct="0">
              <a:lnSpc>
                <a:spcPct val="150000"/>
              </a:lnSpc>
              <a:spcBef>
                <a:spcPct val="0"/>
              </a:spcBef>
              <a:spcAft>
                <a:spcPct val="0"/>
              </a:spcAft>
            </a:pPr>
            <a:r>
              <a:rPr lang="en-US" altLang="en-US" dirty="0">
                <a:solidFill>
                  <a:srgbClr val="000000"/>
                </a:solidFill>
                <a:latin typeface="-apple-system"/>
              </a:rPr>
              <a:t>The </a:t>
            </a:r>
            <a:r>
              <a:rPr lang="en-US" altLang="en-US" dirty="0">
                <a:solidFill>
                  <a:srgbClr val="DC143C"/>
                </a:solidFill>
                <a:latin typeface="-apple-system"/>
              </a:rPr>
              <a:t>SUM()</a:t>
            </a:r>
            <a:r>
              <a:rPr lang="en-US" altLang="en-US" dirty="0">
                <a:solidFill>
                  <a:srgbClr val="000000"/>
                </a:solidFill>
                <a:latin typeface="-apple-system"/>
              </a:rPr>
              <a:t> function returns the total sum of a numeric column.</a:t>
            </a:r>
          </a:p>
          <a:p>
            <a:pPr eaLnBrk="0" fontAlgn="base" hangingPunct="0">
              <a:lnSpc>
                <a:spcPct val="150000"/>
              </a:lnSpc>
              <a:spcBef>
                <a:spcPct val="0"/>
              </a:spcBef>
              <a:spcAft>
                <a:spcPct val="0"/>
              </a:spcAft>
            </a:pPr>
            <a:r>
              <a:rPr lang="en-US" altLang="en-US" dirty="0">
                <a:solidFill>
                  <a:srgbClr val="000000"/>
                </a:solidFill>
                <a:latin typeface="-apple-system"/>
              </a:rPr>
              <a:t>The </a:t>
            </a:r>
            <a:r>
              <a:rPr lang="en-US" altLang="en-US" dirty="0">
                <a:solidFill>
                  <a:srgbClr val="DC143C"/>
                </a:solidFill>
                <a:latin typeface="-apple-system"/>
              </a:rPr>
              <a:t>AVG()</a:t>
            </a:r>
            <a:r>
              <a:rPr lang="en-US" altLang="en-US" dirty="0">
                <a:solidFill>
                  <a:srgbClr val="000000"/>
                </a:solidFill>
                <a:latin typeface="-apple-system"/>
              </a:rPr>
              <a:t> function returns the average value of a numeric column. </a:t>
            </a:r>
          </a:p>
          <a:p>
            <a:pPr lvl="0" eaLnBrk="0" fontAlgn="base" hangingPunct="0">
              <a:lnSpc>
                <a:spcPct val="150000"/>
              </a:lnSpc>
              <a:spcBef>
                <a:spcPct val="0"/>
              </a:spcBef>
              <a:spcAft>
                <a:spcPct val="0"/>
              </a:spcAft>
            </a:pPr>
            <a:r>
              <a:rPr lang="en-US" altLang="en-US" dirty="0">
                <a:latin typeface="-apple-system"/>
              </a:rPr>
              <a:t> </a:t>
            </a:r>
            <a:r>
              <a:rPr lang="en-US" altLang="en-US" dirty="0">
                <a:solidFill>
                  <a:srgbClr val="000000"/>
                </a:solidFill>
                <a:latin typeface="-apple-system"/>
              </a:rPr>
              <a:t>The </a:t>
            </a:r>
            <a:r>
              <a:rPr lang="en-US" altLang="en-US" dirty="0">
                <a:solidFill>
                  <a:srgbClr val="DC143C"/>
                </a:solidFill>
                <a:latin typeface="-apple-system"/>
              </a:rPr>
              <a:t>MIN()</a:t>
            </a:r>
            <a:r>
              <a:rPr lang="en-US" altLang="en-US" dirty="0">
                <a:solidFill>
                  <a:srgbClr val="000000"/>
                </a:solidFill>
                <a:latin typeface="-apple-system"/>
              </a:rPr>
              <a:t> function returns the smallest value of the selected column.</a:t>
            </a:r>
            <a:endParaRPr lang="en-US" altLang="en-US" dirty="0">
              <a:latin typeface="-apple-system"/>
            </a:endParaRPr>
          </a:p>
          <a:p>
            <a:pPr lvl="0" eaLnBrk="0" fontAlgn="base" hangingPunct="0">
              <a:lnSpc>
                <a:spcPct val="150000"/>
              </a:lnSpc>
              <a:spcBef>
                <a:spcPct val="0"/>
              </a:spcBef>
              <a:spcAft>
                <a:spcPct val="0"/>
              </a:spcAft>
            </a:pPr>
            <a:r>
              <a:rPr lang="en-US" altLang="en-US" dirty="0">
                <a:solidFill>
                  <a:srgbClr val="000000"/>
                </a:solidFill>
                <a:latin typeface="-apple-system"/>
              </a:rPr>
              <a:t>The </a:t>
            </a:r>
            <a:r>
              <a:rPr lang="en-US" altLang="en-US" dirty="0">
                <a:solidFill>
                  <a:srgbClr val="DC143C"/>
                </a:solidFill>
                <a:latin typeface="-apple-system"/>
              </a:rPr>
              <a:t>MAX()</a:t>
            </a:r>
            <a:r>
              <a:rPr lang="en-US" altLang="en-US" dirty="0">
                <a:solidFill>
                  <a:srgbClr val="000000"/>
                </a:solidFill>
                <a:latin typeface="-apple-system"/>
              </a:rPr>
              <a:t> function returns the largest value of the selected column</a:t>
            </a:r>
          </a:p>
          <a:p>
            <a:pPr eaLnBrk="0" fontAlgn="base" hangingPunct="0">
              <a:lnSpc>
                <a:spcPct val="150000"/>
              </a:lnSpc>
              <a:spcBef>
                <a:spcPct val="0"/>
              </a:spcBef>
              <a:spcAft>
                <a:spcPct val="0"/>
              </a:spcAft>
            </a:pPr>
            <a:r>
              <a:rPr lang="en-US" altLang="en-US" b="1" u="sng" dirty="0">
                <a:latin typeface="-apple-system"/>
              </a:rPr>
              <a:t>Aggregate Function Syntax</a:t>
            </a:r>
            <a:endParaRPr lang="en-US" altLang="en-US" dirty="0">
              <a:solidFill>
                <a:srgbClr val="000000"/>
              </a:solidFill>
              <a:latin typeface="Verdana" panose="020B0604030504040204" pitchFamily="34" charset="0"/>
            </a:endParaRPr>
          </a:p>
        </p:txBody>
      </p:sp>
      <p:sp>
        <p:nvSpPr>
          <p:cNvPr id="10" name="Rectangle 9">
            <a:extLst>
              <a:ext uri="{FF2B5EF4-FFF2-40B4-BE49-F238E27FC236}">
                <a16:creationId xmlns:a16="http://schemas.microsoft.com/office/drawing/2014/main" xmlns="" id="{F8627F63-F131-4B8B-A425-A0244EADCB4A}"/>
              </a:ext>
            </a:extLst>
          </p:cNvPr>
          <p:cNvSpPr/>
          <p:nvPr/>
        </p:nvSpPr>
        <p:spPr>
          <a:xfrm>
            <a:off x="3048000" y="4721707"/>
            <a:ext cx="6096000" cy="923330"/>
          </a:xfrm>
          <a:prstGeom prst="rect">
            <a:avLst/>
          </a:prstGeom>
        </p:spPr>
        <p:txBody>
          <a:bodyPr>
            <a:spAutoFit/>
          </a:bodyPr>
          <a:lstStyle/>
          <a:p>
            <a:r>
              <a:rPr lang="en-US" dirty="0">
                <a:solidFill>
                  <a:srgbClr val="0000CD"/>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CD"/>
                </a:solidFill>
                <a:latin typeface="Consolas" panose="020B0609020204030204" pitchFamily="49" charset="0"/>
              </a:rPr>
              <a:t>functionName</a:t>
            </a:r>
            <a:r>
              <a:rPr lang="en-US" dirty="0">
                <a:solidFill>
                  <a:srgbClr val="000000"/>
                </a:solidFill>
                <a:latin typeface="Consolas" panose="020B0609020204030204" pitchFamily="49" charset="0"/>
              </a:rPr>
              <a:t>(</a:t>
            </a:r>
            <a:r>
              <a:rPr lang="en-US" i="1" dirty="0" err="1">
                <a:solidFill>
                  <a:srgbClr val="000000"/>
                </a:solidFill>
                <a:latin typeface="Consolas" panose="020B0609020204030204" pitchFamily="49" charset="0"/>
              </a:rPr>
              <a:t>column_name</a:t>
            </a:r>
            <a:r>
              <a:rPr lang="en-US" dirty="0">
                <a:solidFill>
                  <a:srgbClr val="000000"/>
                </a:solidFill>
                <a:latin typeface="Consolas" panose="020B0609020204030204" pitchFamily="49" charset="0"/>
              </a:rPr>
              <a:t>)</a:t>
            </a:r>
            <a:r>
              <a:rPr lang="en-US" dirty="0"/>
              <a:t/>
            </a:r>
            <a:br>
              <a:rPr lang="en-US" dirty="0"/>
            </a:br>
            <a:r>
              <a:rPr lang="en-US" dirty="0">
                <a:solidFill>
                  <a:srgbClr val="0000CD"/>
                </a:solidFill>
                <a:latin typeface="Consolas" panose="020B0609020204030204" pitchFamily="49" charset="0"/>
              </a:rPr>
              <a:t>FROM</a:t>
            </a:r>
            <a:r>
              <a:rPr lang="en-US" dirty="0">
                <a:solidFill>
                  <a:srgbClr val="000000"/>
                </a:solidFill>
                <a:latin typeface="Consolas" panose="020B0609020204030204" pitchFamily="49" charset="0"/>
              </a:rPr>
              <a:t> </a:t>
            </a:r>
            <a:r>
              <a:rPr lang="en-US" i="1" dirty="0" err="1">
                <a:solidFill>
                  <a:srgbClr val="000000"/>
                </a:solidFill>
                <a:latin typeface="Consolas" panose="020B0609020204030204" pitchFamily="49" charset="0"/>
              </a:rPr>
              <a:t>table_name</a:t>
            </a:r>
            <a:r>
              <a:rPr lang="en-US" dirty="0"/>
              <a:t/>
            </a:r>
            <a:br>
              <a:rPr lang="en-US" dirty="0"/>
            </a:br>
            <a:r>
              <a:rPr lang="en-US" dirty="0">
                <a:solidFill>
                  <a:srgbClr val="0000CD"/>
                </a:solidFill>
                <a:latin typeface="Consolas" panose="020B0609020204030204" pitchFamily="49" charset="0"/>
              </a:rPr>
              <a:t>WHERE</a:t>
            </a:r>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condition</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730390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7596" y="2541876"/>
            <a:ext cx="10658096" cy="1935608"/>
          </a:xfrm>
        </p:spPr>
        <p:txBody>
          <a:bodyPr>
            <a:normAutofit fontScale="90000"/>
          </a:bodyPr>
          <a:lstStyle/>
          <a:p>
            <a:pPr algn="ctr"/>
            <a:r>
              <a:rPr lang="en-US" b="1" spc="-5" dirty="0">
                <a:latin typeface="Palladio Uralic"/>
                <a:cs typeface="Palladio Uralic"/>
              </a:rPr>
              <a:t>EXAMPLE OF AGGREGATE FUNCTIONS</a:t>
            </a:r>
            <a:endParaRPr lang="en-US" sz="8000" b="1" dirty="0"/>
          </a:p>
        </p:txBody>
      </p:sp>
    </p:spTree>
    <p:extLst>
      <p:ext uri="{BB962C8B-B14F-4D97-AF65-F5344CB8AC3E}">
        <p14:creationId xmlns:p14="http://schemas.microsoft.com/office/powerpoint/2010/main" val="23578164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latin typeface="-apple-system"/>
              </a:rPr>
              <a:t>To count city from customer table</a:t>
            </a:r>
          </a:p>
          <a:p>
            <a:pPr lvl="0"/>
            <a:r>
              <a:rPr lang="en-US" dirty="0">
                <a:latin typeface="-apple-system"/>
              </a:rPr>
              <a:t>To Sum Age from customer table where age less than 25</a:t>
            </a:r>
          </a:p>
        </p:txBody>
      </p:sp>
      <p:pic>
        <p:nvPicPr>
          <p:cNvPr id="7" name="Picture 6"/>
          <p:cNvPicPr/>
          <p:nvPr/>
        </p:nvPicPr>
        <p:blipFill rotWithShape="1">
          <a:blip r:embed="rId2"/>
          <a:srcRect l="19339" t="54096" r="50854" b="28529"/>
          <a:stretch/>
        </p:blipFill>
        <p:spPr bwMode="auto">
          <a:xfrm>
            <a:off x="2704214" y="1712196"/>
            <a:ext cx="7050281" cy="1870976"/>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xmlns="" id="{43CBA049-D910-48D8-9663-8494664694F2}"/>
              </a:ext>
            </a:extLst>
          </p:cNvPr>
          <p:cNvSpPr/>
          <p:nvPr/>
        </p:nvSpPr>
        <p:spPr>
          <a:xfrm>
            <a:off x="597401" y="3870224"/>
            <a:ext cx="4878365"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--To count city from customer table</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COUNT</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City_Count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a:t>
            </a:r>
            <a:endParaRPr lang="en-US" dirty="0"/>
          </a:p>
        </p:txBody>
      </p:sp>
      <p:pic>
        <p:nvPicPr>
          <p:cNvPr id="5" name="Picture 4">
            <a:extLst>
              <a:ext uri="{FF2B5EF4-FFF2-40B4-BE49-F238E27FC236}">
                <a16:creationId xmlns:a16="http://schemas.microsoft.com/office/drawing/2014/main" xmlns="" id="{6520E94D-79B9-416F-B825-56792FCFD901}"/>
              </a:ext>
            </a:extLst>
          </p:cNvPr>
          <p:cNvPicPr>
            <a:picLocks noChangeAspect="1"/>
          </p:cNvPicPr>
          <p:nvPr/>
        </p:nvPicPr>
        <p:blipFill>
          <a:blip r:embed="rId3"/>
          <a:stretch>
            <a:fillRect/>
          </a:stretch>
        </p:blipFill>
        <p:spPr>
          <a:xfrm>
            <a:off x="1538177" y="5195961"/>
            <a:ext cx="3203170" cy="673211"/>
          </a:xfrm>
          <a:prstGeom prst="rect">
            <a:avLst/>
          </a:prstGeom>
        </p:spPr>
      </p:pic>
      <p:pic>
        <p:nvPicPr>
          <p:cNvPr id="6" name="Picture 5">
            <a:extLst>
              <a:ext uri="{FF2B5EF4-FFF2-40B4-BE49-F238E27FC236}">
                <a16:creationId xmlns:a16="http://schemas.microsoft.com/office/drawing/2014/main" xmlns="" id="{80F7CE30-80E2-41F9-88E8-795CE2DA63A0}"/>
              </a:ext>
            </a:extLst>
          </p:cNvPr>
          <p:cNvPicPr>
            <a:picLocks noChangeAspect="1"/>
          </p:cNvPicPr>
          <p:nvPr/>
        </p:nvPicPr>
        <p:blipFill>
          <a:blip r:embed="rId4"/>
          <a:stretch>
            <a:fillRect/>
          </a:stretch>
        </p:blipFill>
        <p:spPr>
          <a:xfrm>
            <a:off x="7450653" y="5218370"/>
            <a:ext cx="3203170" cy="767760"/>
          </a:xfrm>
          <a:prstGeom prst="rect">
            <a:avLst/>
          </a:prstGeom>
        </p:spPr>
      </p:pic>
      <p:sp>
        <p:nvSpPr>
          <p:cNvPr id="10" name="Rectangle 9">
            <a:extLst>
              <a:ext uri="{FF2B5EF4-FFF2-40B4-BE49-F238E27FC236}">
                <a16:creationId xmlns:a16="http://schemas.microsoft.com/office/drawing/2014/main" xmlns="" id="{08A395C9-AA3E-4ED3-9D8E-7B4B64C395D4}"/>
              </a:ext>
            </a:extLst>
          </p:cNvPr>
          <p:cNvSpPr/>
          <p:nvPr/>
        </p:nvSpPr>
        <p:spPr>
          <a:xfrm>
            <a:off x="6038074" y="3731724"/>
            <a:ext cx="5847908" cy="1200329"/>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--To Sum Age from customer table where age less than 25</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age</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Age_Sum</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age </a:t>
            </a:r>
            <a:r>
              <a:rPr lang="en-US" dirty="0">
                <a:solidFill>
                  <a:srgbClr val="808080"/>
                </a:solidFill>
                <a:highlight>
                  <a:srgbClr val="FFFFFF"/>
                </a:highlight>
                <a:latin typeface="Consolas" panose="020B0609020204030204" pitchFamily="49" charset="0"/>
              </a:rPr>
              <a:t>&lt;</a:t>
            </a:r>
            <a:r>
              <a:rPr lang="en-US" dirty="0">
                <a:solidFill>
                  <a:srgbClr val="000000"/>
                </a:solidFill>
                <a:highlight>
                  <a:srgbClr val="FFFFFF"/>
                </a:highlight>
                <a:latin typeface="Consolas" panose="020B0609020204030204" pitchFamily="49" charset="0"/>
              </a:rPr>
              <a:t> 25</a:t>
            </a:r>
            <a:endParaRPr lang="en-US" dirty="0"/>
          </a:p>
        </p:txBody>
      </p:sp>
    </p:spTree>
    <p:extLst>
      <p:ext uri="{BB962C8B-B14F-4D97-AF65-F5344CB8AC3E}">
        <p14:creationId xmlns:p14="http://schemas.microsoft.com/office/powerpoint/2010/main" val="409653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477328"/>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b="1" i="0" u="sng" dirty="0">
              <a:solidFill>
                <a:srgbClr val="000000"/>
              </a:solidFill>
              <a:effectLst/>
              <a:latin typeface="-apple-system"/>
            </a:endParaRPr>
          </a:p>
          <a:p>
            <a:pPr lvl="0"/>
            <a:r>
              <a:rPr lang="en-US" dirty="0">
                <a:latin typeface="-apple-system"/>
              </a:rPr>
              <a:t>To Avg </a:t>
            </a:r>
            <a:r>
              <a:rPr lang="en-US" dirty="0" err="1">
                <a:latin typeface="-apple-system"/>
              </a:rPr>
              <a:t>CustomerID</a:t>
            </a:r>
            <a:r>
              <a:rPr lang="en-US" dirty="0">
                <a:latin typeface="-apple-system"/>
              </a:rPr>
              <a:t> from customer table where </a:t>
            </a:r>
            <a:r>
              <a:rPr lang="en-US" dirty="0" err="1">
                <a:latin typeface="-apple-system"/>
              </a:rPr>
              <a:t>CustomerID</a:t>
            </a:r>
            <a:r>
              <a:rPr lang="en-US" dirty="0">
                <a:latin typeface="-apple-system"/>
              </a:rPr>
              <a:t> greater than equal 502</a:t>
            </a:r>
          </a:p>
          <a:p>
            <a:pPr lvl="0"/>
            <a:r>
              <a:rPr lang="en-US" dirty="0">
                <a:latin typeface="-apple-system"/>
              </a:rPr>
              <a:t>To find min Age from customer table where Education equal to graduate</a:t>
            </a:r>
          </a:p>
          <a:p>
            <a:pPr lvl="0"/>
            <a:r>
              <a:rPr lang="en-US" dirty="0">
                <a:latin typeface="-apple-system"/>
              </a:rPr>
              <a:t>To find max salary from customer table where city equal to Karachi</a:t>
            </a:r>
            <a:endParaRPr lang="en-US" b="1" u="sng" dirty="0">
              <a:solidFill>
                <a:srgbClr val="000000"/>
              </a:solidFill>
              <a:latin typeface="-apple-system"/>
            </a:endParaRPr>
          </a:p>
        </p:txBody>
      </p:sp>
      <p:pic>
        <p:nvPicPr>
          <p:cNvPr id="7" name="Picture 6"/>
          <p:cNvPicPr/>
          <p:nvPr/>
        </p:nvPicPr>
        <p:blipFill rotWithShape="1">
          <a:blip r:embed="rId2"/>
          <a:srcRect l="19339" t="54096" r="50854" b="28529"/>
          <a:stretch/>
        </p:blipFill>
        <p:spPr bwMode="auto">
          <a:xfrm>
            <a:off x="2799908" y="1710008"/>
            <a:ext cx="7050281" cy="1815936"/>
          </a:xfrm>
          <a:prstGeom prst="rect">
            <a:avLst/>
          </a:prstGeom>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xmlns="" id="{91AD0D0D-BAC4-487D-BC78-B8A80D55AC20}"/>
              </a:ext>
            </a:extLst>
          </p:cNvPr>
          <p:cNvSpPr/>
          <p:nvPr/>
        </p:nvSpPr>
        <p:spPr>
          <a:xfrm>
            <a:off x="374119" y="3762998"/>
            <a:ext cx="8876208" cy="2862322"/>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--To Avg </a:t>
            </a:r>
            <a:r>
              <a:rPr lang="en-US" dirty="0" err="1">
                <a:solidFill>
                  <a:srgbClr val="008000"/>
                </a:solidFill>
                <a:highlight>
                  <a:srgbClr val="FFFFFF"/>
                </a:highlight>
                <a:latin typeface="Consolas" panose="020B0609020204030204" pitchFamily="49" charset="0"/>
              </a:rPr>
              <a:t>CustomerID</a:t>
            </a:r>
            <a:r>
              <a:rPr lang="en-US" dirty="0">
                <a:solidFill>
                  <a:srgbClr val="008000"/>
                </a:solidFill>
                <a:highlight>
                  <a:srgbClr val="FFFFFF"/>
                </a:highlight>
                <a:latin typeface="Consolas" panose="020B0609020204030204" pitchFamily="49" charset="0"/>
              </a:rPr>
              <a:t> from customer table where </a:t>
            </a:r>
            <a:r>
              <a:rPr lang="en-US" dirty="0" err="1">
                <a:solidFill>
                  <a:srgbClr val="008000"/>
                </a:solidFill>
                <a:highlight>
                  <a:srgbClr val="FFFFFF"/>
                </a:highlight>
                <a:latin typeface="Consolas" panose="020B0609020204030204" pitchFamily="49" charset="0"/>
              </a:rPr>
              <a:t>CustomerID</a:t>
            </a:r>
            <a:r>
              <a:rPr lang="en-US" dirty="0">
                <a:solidFill>
                  <a:srgbClr val="008000"/>
                </a:solidFill>
                <a:highlight>
                  <a:srgbClr val="FFFFFF"/>
                </a:highlight>
                <a:latin typeface="Consolas" panose="020B0609020204030204" pitchFamily="49" charset="0"/>
              </a:rPr>
              <a:t> greater than equal 502</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b="1" dirty="0">
                <a:solidFill>
                  <a:srgbClr val="FF00FF"/>
                </a:solidFill>
                <a:highlight>
                  <a:srgbClr val="FFFFFF"/>
                </a:highlight>
                <a:latin typeface="Consolas" panose="020B0609020204030204" pitchFamily="49" charset="0"/>
              </a:rPr>
              <a:t>avg</a:t>
            </a:r>
            <a:r>
              <a:rPr lang="en-US" dirty="0">
                <a:solidFill>
                  <a:srgbClr val="80808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custID</a:t>
            </a:r>
            <a:r>
              <a:rPr lang="en-US" dirty="0">
                <a:solidFill>
                  <a:srgbClr val="808080"/>
                </a:solidFill>
                <a:highlight>
                  <a:srgbClr val="FFFFFF"/>
                </a:highlight>
                <a:latin typeface="Consolas" panose="020B0609020204030204" pitchFamily="49" charset="0"/>
              </a:rPr>
              <a:t>) </a:t>
            </a:r>
            <a:r>
              <a:rPr lang="en-US" b="1" dirty="0">
                <a:solidFill>
                  <a:srgbClr val="FF00FF"/>
                </a:solidFill>
                <a:highlight>
                  <a:srgbClr val="FFFFFF"/>
                </a:highlight>
                <a:latin typeface="Consolas" panose="020B0609020204030204" pitchFamily="49" charset="0"/>
              </a:rPr>
              <a:t>as Avg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custID</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&gt;=</a:t>
            </a:r>
            <a:r>
              <a:rPr lang="en-US" dirty="0">
                <a:solidFill>
                  <a:srgbClr val="000000"/>
                </a:solidFill>
                <a:highlight>
                  <a:srgbClr val="FFFFFF"/>
                </a:highlight>
                <a:latin typeface="Consolas" panose="020B0609020204030204" pitchFamily="49" charset="0"/>
              </a:rPr>
              <a:t> 502</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--To find min Age from customer table where Education equal to graduate</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min</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age</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b="1" dirty="0">
                <a:solidFill>
                  <a:srgbClr val="FF00FF"/>
                </a:solidFill>
                <a:highlight>
                  <a:srgbClr val="FFFFFF"/>
                </a:highlight>
                <a:latin typeface="Consolas" panose="020B0609020204030204" pitchFamily="49" charset="0"/>
              </a:rPr>
              <a:t>as Min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Education </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'Graduate’</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--To find max salary from customer table where city equal to Karachi</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max</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 </a:t>
            </a:r>
            <a:r>
              <a:rPr lang="en-US" b="1" dirty="0">
                <a:solidFill>
                  <a:srgbClr val="FF00FF"/>
                </a:solidFill>
                <a:highlight>
                  <a:srgbClr val="FFFFFF"/>
                </a:highlight>
                <a:latin typeface="Consolas" panose="020B0609020204030204" pitchFamily="49" charset="0"/>
              </a:rPr>
              <a:t>as Max</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city </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'Karachi'</a:t>
            </a:r>
            <a:endParaRPr lang="en-US" dirty="0"/>
          </a:p>
        </p:txBody>
      </p:sp>
      <p:pic>
        <p:nvPicPr>
          <p:cNvPr id="13" name="Picture 12">
            <a:extLst>
              <a:ext uri="{FF2B5EF4-FFF2-40B4-BE49-F238E27FC236}">
                <a16:creationId xmlns:a16="http://schemas.microsoft.com/office/drawing/2014/main" xmlns="" id="{D1336DF4-8128-4FF8-A06B-C5C7A064F325}"/>
              </a:ext>
            </a:extLst>
          </p:cNvPr>
          <p:cNvPicPr>
            <a:picLocks noChangeAspect="1"/>
          </p:cNvPicPr>
          <p:nvPr/>
        </p:nvPicPr>
        <p:blipFill>
          <a:blip r:embed="rId3"/>
          <a:stretch>
            <a:fillRect/>
          </a:stretch>
        </p:blipFill>
        <p:spPr>
          <a:xfrm>
            <a:off x="9007544" y="4194434"/>
            <a:ext cx="2362633" cy="547688"/>
          </a:xfrm>
          <a:prstGeom prst="rect">
            <a:avLst/>
          </a:prstGeom>
          <a:ln w="9525">
            <a:solidFill>
              <a:schemeClr val="tx1"/>
            </a:solidFill>
          </a:ln>
        </p:spPr>
      </p:pic>
      <p:pic>
        <p:nvPicPr>
          <p:cNvPr id="14" name="Picture 13">
            <a:extLst>
              <a:ext uri="{FF2B5EF4-FFF2-40B4-BE49-F238E27FC236}">
                <a16:creationId xmlns:a16="http://schemas.microsoft.com/office/drawing/2014/main" xmlns="" id="{C45FC16F-D840-4A20-BBE2-E1516D58AE2A}"/>
              </a:ext>
            </a:extLst>
          </p:cNvPr>
          <p:cNvPicPr>
            <a:picLocks noChangeAspect="1"/>
          </p:cNvPicPr>
          <p:nvPr/>
        </p:nvPicPr>
        <p:blipFill>
          <a:blip r:embed="rId4"/>
          <a:stretch>
            <a:fillRect/>
          </a:stretch>
        </p:blipFill>
        <p:spPr>
          <a:xfrm>
            <a:off x="9007543" y="5003272"/>
            <a:ext cx="2362633" cy="581025"/>
          </a:xfrm>
          <a:prstGeom prst="rect">
            <a:avLst/>
          </a:prstGeom>
          <a:ln w="12700">
            <a:solidFill>
              <a:schemeClr val="tx1"/>
            </a:solidFill>
          </a:ln>
        </p:spPr>
      </p:pic>
      <p:pic>
        <p:nvPicPr>
          <p:cNvPr id="15" name="Picture 14">
            <a:extLst>
              <a:ext uri="{FF2B5EF4-FFF2-40B4-BE49-F238E27FC236}">
                <a16:creationId xmlns:a16="http://schemas.microsoft.com/office/drawing/2014/main" xmlns="" id="{3EC1BAFD-C00E-4236-A9A9-A16F78D2CD75}"/>
              </a:ext>
            </a:extLst>
          </p:cNvPr>
          <p:cNvPicPr>
            <a:picLocks noChangeAspect="1"/>
          </p:cNvPicPr>
          <p:nvPr/>
        </p:nvPicPr>
        <p:blipFill>
          <a:blip r:embed="rId5"/>
          <a:stretch>
            <a:fillRect/>
          </a:stretch>
        </p:blipFill>
        <p:spPr>
          <a:xfrm>
            <a:off x="9007543" y="5941508"/>
            <a:ext cx="2362633" cy="542925"/>
          </a:xfrm>
          <a:prstGeom prst="rect">
            <a:avLst/>
          </a:prstGeom>
          <a:ln w="12700">
            <a:solidFill>
              <a:schemeClr val="tx1"/>
            </a:solidFill>
          </a:ln>
        </p:spPr>
      </p:pic>
    </p:spTree>
    <p:extLst>
      <p:ext uri="{BB962C8B-B14F-4D97-AF65-F5344CB8AC3E}">
        <p14:creationId xmlns:p14="http://schemas.microsoft.com/office/powerpoint/2010/main" val="368274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4931"/>
          </a:xfrm>
        </p:spPr>
        <p:txBody>
          <a:bodyPr/>
          <a:lstStyle/>
          <a:p>
            <a:pPr algn="ctr"/>
            <a:r>
              <a:rPr lang="en-US" dirty="0" err="1"/>
              <a:t>Cont</a:t>
            </a:r>
            <a:r>
              <a:rPr lang="en-US" dirty="0"/>
              <a:t>….</a:t>
            </a:r>
          </a:p>
        </p:txBody>
      </p:sp>
      <p:sp>
        <p:nvSpPr>
          <p:cNvPr id="4" name="object 8"/>
          <p:cNvSpPr/>
          <p:nvPr/>
        </p:nvSpPr>
        <p:spPr>
          <a:xfrm>
            <a:off x="1944624" y="1561032"/>
            <a:ext cx="8302752" cy="49530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061544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7596" y="2541876"/>
            <a:ext cx="10658096" cy="1935608"/>
          </a:xfrm>
        </p:spPr>
        <p:txBody>
          <a:bodyPr>
            <a:normAutofit fontScale="90000"/>
          </a:bodyPr>
          <a:lstStyle/>
          <a:p>
            <a:pPr algn="ctr"/>
            <a:r>
              <a:rPr lang="en-US" b="1" spc="-5" dirty="0">
                <a:latin typeface="Palladio Uralic"/>
                <a:cs typeface="Palladio Uralic"/>
              </a:rPr>
              <a:t>Now Start Example of Group By Clause</a:t>
            </a:r>
            <a:endParaRPr lang="en-US" sz="8000" b="1" dirty="0"/>
          </a:p>
        </p:txBody>
      </p:sp>
    </p:spTree>
    <p:extLst>
      <p:ext uri="{BB962C8B-B14F-4D97-AF65-F5344CB8AC3E}">
        <p14:creationId xmlns:p14="http://schemas.microsoft.com/office/powerpoint/2010/main" val="35138589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7402" y="232680"/>
            <a:ext cx="10772775" cy="1200329"/>
          </a:xfrm>
          <a:prstGeom prst="rect">
            <a:avLst/>
          </a:prstGeom>
        </p:spPr>
        <p:txBody>
          <a:bodyPr wrap="square">
            <a:spAutoFit/>
          </a:bodyPr>
          <a:lstStyle/>
          <a:p>
            <a:r>
              <a:rPr lang="en-US" b="1" i="0" u="sng" dirty="0">
                <a:solidFill>
                  <a:srgbClr val="000000"/>
                </a:solidFill>
                <a:effectLst/>
                <a:latin typeface="-apple-system"/>
              </a:rPr>
              <a:t>For Example Customer Table</a:t>
            </a:r>
          </a:p>
          <a:p>
            <a:endParaRPr lang="en-US" i="0" dirty="0">
              <a:solidFill>
                <a:srgbClr val="000000"/>
              </a:solidFill>
              <a:effectLst/>
              <a:latin typeface="-apple-system"/>
            </a:endParaRPr>
          </a:p>
          <a:p>
            <a:r>
              <a:rPr lang="en-US" i="0" dirty="0">
                <a:solidFill>
                  <a:srgbClr val="000000"/>
                </a:solidFill>
                <a:effectLst/>
                <a:latin typeface="-apple-system"/>
              </a:rPr>
              <a:t>To find the sum of salary for </a:t>
            </a:r>
            <a:r>
              <a:rPr lang="en-US" dirty="0">
                <a:solidFill>
                  <a:srgbClr val="000000"/>
                </a:solidFill>
                <a:latin typeface="-apple-system"/>
              </a:rPr>
              <a:t>each</a:t>
            </a:r>
            <a:r>
              <a:rPr lang="en-US" i="0" dirty="0">
                <a:solidFill>
                  <a:srgbClr val="000000"/>
                </a:solidFill>
                <a:effectLst/>
                <a:latin typeface="-apple-system"/>
              </a:rPr>
              <a:t> customer education by using the group by clause and sum function </a:t>
            </a:r>
          </a:p>
          <a:p>
            <a:r>
              <a:rPr lang="en-US" dirty="0">
                <a:solidFill>
                  <a:srgbClr val="000000"/>
                </a:solidFill>
                <a:latin typeface="-apple-system"/>
              </a:rPr>
              <a:t>To find the count of city for each education and Age by using the group by clause and sum function </a:t>
            </a:r>
            <a:endParaRPr lang="en-US" i="0" dirty="0">
              <a:solidFill>
                <a:srgbClr val="000000"/>
              </a:solidFill>
              <a:effectLst/>
              <a:latin typeface="-apple-system"/>
            </a:endParaRPr>
          </a:p>
        </p:txBody>
      </p:sp>
      <p:pic>
        <p:nvPicPr>
          <p:cNvPr id="8" name="Picture 7">
            <a:extLst>
              <a:ext uri="{FF2B5EF4-FFF2-40B4-BE49-F238E27FC236}">
                <a16:creationId xmlns:a16="http://schemas.microsoft.com/office/drawing/2014/main" xmlns="" id="{B74977A1-C1D5-402A-A7B4-17DEEFE86795}"/>
              </a:ext>
            </a:extLst>
          </p:cNvPr>
          <p:cNvPicPr>
            <a:picLocks noChangeAspect="1"/>
          </p:cNvPicPr>
          <p:nvPr/>
        </p:nvPicPr>
        <p:blipFill>
          <a:blip r:embed="rId2"/>
          <a:stretch>
            <a:fillRect/>
          </a:stretch>
        </p:blipFill>
        <p:spPr>
          <a:xfrm>
            <a:off x="3136605" y="1525896"/>
            <a:ext cx="6126459" cy="1801204"/>
          </a:xfrm>
          <a:prstGeom prst="rect">
            <a:avLst/>
          </a:prstGeom>
        </p:spPr>
      </p:pic>
      <p:sp>
        <p:nvSpPr>
          <p:cNvPr id="9" name="Rectangle 8">
            <a:extLst>
              <a:ext uri="{FF2B5EF4-FFF2-40B4-BE49-F238E27FC236}">
                <a16:creationId xmlns:a16="http://schemas.microsoft.com/office/drawing/2014/main" xmlns="" id="{D7A1106B-6B4D-45C9-AA76-9AE10059352A}"/>
              </a:ext>
            </a:extLst>
          </p:cNvPr>
          <p:cNvSpPr/>
          <p:nvPr/>
        </p:nvSpPr>
        <p:spPr>
          <a:xfrm>
            <a:off x="597402" y="3721943"/>
            <a:ext cx="5250505"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--GROUP BY SINGLE COLUMN </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Education</a:t>
            </a:r>
            <a:r>
              <a:rPr lang="en-US" dirty="0" err="1">
                <a:solidFill>
                  <a:srgbClr val="808080"/>
                </a:solidFill>
                <a:highlight>
                  <a:srgbClr val="FFFFFF"/>
                </a:highlight>
                <a:latin typeface="Consolas" panose="020B0609020204030204" pitchFamily="49" charset="0"/>
              </a:rPr>
              <a:t>,</a:t>
            </a:r>
            <a:r>
              <a:rPr lang="en-US" dirty="0" err="1">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Education</a:t>
            </a:r>
            <a:endParaRPr lang="en-US" dirty="0"/>
          </a:p>
        </p:txBody>
      </p:sp>
      <p:sp>
        <p:nvSpPr>
          <p:cNvPr id="11" name="Rectangle 10">
            <a:extLst>
              <a:ext uri="{FF2B5EF4-FFF2-40B4-BE49-F238E27FC236}">
                <a16:creationId xmlns:a16="http://schemas.microsoft.com/office/drawing/2014/main" xmlns="" id="{462A862A-3349-4B3D-9A43-6BD1750C7922}"/>
              </a:ext>
            </a:extLst>
          </p:cNvPr>
          <p:cNvSpPr/>
          <p:nvPr/>
        </p:nvSpPr>
        <p:spPr>
          <a:xfrm>
            <a:off x="5706140" y="3696986"/>
            <a:ext cx="6096000" cy="923330"/>
          </a:xfrm>
          <a:prstGeom prst="rect">
            <a:avLst/>
          </a:prstGeom>
        </p:spPr>
        <p:txBody>
          <a:bodyPr>
            <a:spAutoFit/>
          </a:bodyPr>
          <a:lstStyle/>
          <a:p>
            <a:r>
              <a:rPr lang="en-US" dirty="0">
                <a:solidFill>
                  <a:srgbClr val="008000"/>
                </a:solidFill>
                <a:highlight>
                  <a:srgbClr val="FFFFFF"/>
                </a:highlight>
                <a:latin typeface="Consolas" panose="020B0609020204030204" pitchFamily="49" charset="0"/>
              </a:rPr>
              <a:t>--GROUP BY MULTIPLE COLUMN</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Education</a:t>
            </a:r>
            <a:r>
              <a:rPr lang="en-US" dirty="0" err="1">
                <a:solidFill>
                  <a:srgbClr val="80808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Age</a:t>
            </a:r>
            <a:r>
              <a:rPr lang="en-US" dirty="0" err="1">
                <a:solidFill>
                  <a:srgbClr val="808080"/>
                </a:solidFill>
                <a:highlight>
                  <a:srgbClr val="FFFFFF"/>
                </a:highlight>
                <a:latin typeface="Consolas" panose="020B0609020204030204" pitchFamily="49" charset="0"/>
              </a:rPr>
              <a:t>,</a:t>
            </a:r>
            <a:r>
              <a:rPr lang="en-US" dirty="0" err="1">
                <a:solidFill>
                  <a:srgbClr val="FF00FF"/>
                </a:solidFill>
                <a:highlight>
                  <a:srgbClr val="FFFFFF"/>
                </a:highlight>
                <a:latin typeface="Consolas" panose="020B0609020204030204" pitchFamily="49" charset="0"/>
              </a:rPr>
              <a:t>count</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Education</a:t>
            </a:r>
            <a:r>
              <a:rPr lang="en-US" dirty="0" err="1">
                <a:solidFill>
                  <a:srgbClr val="80808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Age</a:t>
            </a:r>
            <a:endParaRPr lang="en-US" dirty="0"/>
          </a:p>
        </p:txBody>
      </p:sp>
      <p:pic>
        <p:nvPicPr>
          <p:cNvPr id="12" name="Picture 11">
            <a:extLst>
              <a:ext uri="{FF2B5EF4-FFF2-40B4-BE49-F238E27FC236}">
                <a16:creationId xmlns:a16="http://schemas.microsoft.com/office/drawing/2014/main" xmlns="" id="{B47F081D-BFCA-41C6-8FAF-2F2DFFE71E00}"/>
              </a:ext>
            </a:extLst>
          </p:cNvPr>
          <p:cNvPicPr>
            <a:picLocks noChangeAspect="1"/>
          </p:cNvPicPr>
          <p:nvPr/>
        </p:nvPicPr>
        <p:blipFill>
          <a:blip r:embed="rId3"/>
          <a:stretch>
            <a:fillRect/>
          </a:stretch>
        </p:blipFill>
        <p:spPr>
          <a:xfrm>
            <a:off x="980188" y="4771808"/>
            <a:ext cx="4049011" cy="1522665"/>
          </a:xfrm>
          <a:prstGeom prst="rect">
            <a:avLst/>
          </a:prstGeom>
        </p:spPr>
      </p:pic>
      <p:pic>
        <p:nvPicPr>
          <p:cNvPr id="13" name="Picture 12">
            <a:extLst>
              <a:ext uri="{FF2B5EF4-FFF2-40B4-BE49-F238E27FC236}">
                <a16:creationId xmlns:a16="http://schemas.microsoft.com/office/drawing/2014/main" xmlns="" id="{9E4279BF-69A6-4AC7-98F9-7CDA536A4EC6}"/>
              </a:ext>
            </a:extLst>
          </p:cNvPr>
          <p:cNvPicPr>
            <a:picLocks noChangeAspect="1"/>
          </p:cNvPicPr>
          <p:nvPr/>
        </p:nvPicPr>
        <p:blipFill>
          <a:blip r:embed="rId4"/>
          <a:stretch>
            <a:fillRect/>
          </a:stretch>
        </p:blipFill>
        <p:spPr>
          <a:xfrm>
            <a:off x="5847907" y="4771808"/>
            <a:ext cx="5250505" cy="1363178"/>
          </a:xfrm>
          <a:prstGeom prst="rect">
            <a:avLst/>
          </a:prstGeom>
        </p:spPr>
      </p:pic>
    </p:spTree>
    <p:extLst>
      <p:ext uri="{BB962C8B-B14F-4D97-AF65-F5344CB8AC3E}">
        <p14:creationId xmlns:p14="http://schemas.microsoft.com/office/powerpoint/2010/main" val="4241245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94C9C8-29F2-47FA-85DC-DC693A70647B}"/>
              </a:ext>
            </a:extLst>
          </p:cNvPr>
          <p:cNvSpPr>
            <a:spLocks noGrp="1"/>
          </p:cNvSpPr>
          <p:nvPr>
            <p:ph type="title"/>
          </p:nvPr>
        </p:nvSpPr>
        <p:spPr>
          <a:xfrm>
            <a:off x="657224" y="499533"/>
            <a:ext cx="10772775" cy="914597"/>
          </a:xfrm>
        </p:spPr>
        <p:txBody>
          <a:bodyPr/>
          <a:lstStyle/>
          <a:p>
            <a:pPr algn="ctr"/>
            <a:r>
              <a:rPr lang="en-US" b="1" dirty="0"/>
              <a:t>GROUP </a:t>
            </a:r>
            <a:r>
              <a:rPr lang="en-US" b="1"/>
              <a:t>BY WHERE</a:t>
            </a:r>
            <a:endParaRPr lang="en-US" b="1" dirty="0"/>
          </a:p>
        </p:txBody>
      </p:sp>
      <p:sp>
        <p:nvSpPr>
          <p:cNvPr id="3" name="Content Placeholder 2">
            <a:extLst>
              <a:ext uri="{FF2B5EF4-FFF2-40B4-BE49-F238E27FC236}">
                <a16:creationId xmlns:a16="http://schemas.microsoft.com/office/drawing/2014/main" xmlns="" id="{A9E813A3-12B0-43DF-BE8F-69003EA0847C}"/>
              </a:ext>
            </a:extLst>
          </p:cNvPr>
          <p:cNvSpPr>
            <a:spLocks noGrp="1"/>
          </p:cNvSpPr>
          <p:nvPr>
            <p:ph idx="1"/>
          </p:nvPr>
        </p:nvSpPr>
        <p:spPr>
          <a:xfrm>
            <a:off x="719137" y="1545908"/>
            <a:ext cx="10753725" cy="803887"/>
          </a:xfrm>
        </p:spPr>
        <p:txBody>
          <a:bodyPr>
            <a:normAutofit/>
          </a:bodyPr>
          <a:lstStyle/>
          <a:p>
            <a:r>
              <a:rPr lang="en-US" sz="1800" dirty="0">
                <a:latin typeface="-apple-system"/>
              </a:rPr>
              <a:t>The where clause can be used with group by clause to restrict the row for grouping.</a:t>
            </a:r>
          </a:p>
          <a:p>
            <a:r>
              <a:rPr lang="en-US" sz="1800" dirty="0">
                <a:latin typeface="-apple-system"/>
              </a:rPr>
              <a:t>The rows that satisfy the search condition are considered for grouping</a:t>
            </a:r>
          </a:p>
        </p:txBody>
      </p:sp>
      <p:sp>
        <p:nvSpPr>
          <p:cNvPr id="4" name="TextBox 3">
            <a:extLst>
              <a:ext uri="{FF2B5EF4-FFF2-40B4-BE49-F238E27FC236}">
                <a16:creationId xmlns:a16="http://schemas.microsoft.com/office/drawing/2014/main" xmlns="" id="{AD10B760-4C66-408B-82A3-D7E612690EA2}"/>
              </a:ext>
            </a:extLst>
          </p:cNvPr>
          <p:cNvSpPr txBox="1"/>
          <p:nvPr/>
        </p:nvSpPr>
        <p:spPr>
          <a:xfrm>
            <a:off x="876188" y="2505670"/>
            <a:ext cx="10334846" cy="923330"/>
          </a:xfrm>
          <a:prstGeom prst="rect">
            <a:avLst/>
          </a:prstGeom>
          <a:noFill/>
        </p:spPr>
        <p:txBody>
          <a:bodyPr wrap="square" rtlCol="0">
            <a:spAutoFit/>
          </a:bodyPr>
          <a:lstStyle/>
          <a:p>
            <a:r>
              <a:rPr lang="en-US" u="sng" dirty="0">
                <a:latin typeface="-apple-system"/>
              </a:rPr>
              <a:t>For Example</a:t>
            </a:r>
          </a:p>
          <a:p>
            <a:r>
              <a:rPr lang="en-US" dirty="0">
                <a:latin typeface="-apple-system"/>
              </a:rPr>
              <a:t>To find the sum of salary in customers table according to group by education where education groups according to city name start with “</a:t>
            </a:r>
            <a:r>
              <a:rPr lang="en-US" b="1" dirty="0">
                <a:latin typeface="-apple-system"/>
              </a:rPr>
              <a:t>I”</a:t>
            </a:r>
            <a:r>
              <a:rPr lang="en-US" dirty="0">
                <a:latin typeface="-apple-system"/>
              </a:rPr>
              <a:t> and end with any values</a:t>
            </a:r>
          </a:p>
        </p:txBody>
      </p:sp>
      <p:pic>
        <p:nvPicPr>
          <p:cNvPr id="5" name="Picture 4">
            <a:extLst>
              <a:ext uri="{FF2B5EF4-FFF2-40B4-BE49-F238E27FC236}">
                <a16:creationId xmlns:a16="http://schemas.microsoft.com/office/drawing/2014/main" xmlns="" id="{E24692F3-5B6C-4DB0-8980-F79D5332979A}"/>
              </a:ext>
            </a:extLst>
          </p:cNvPr>
          <p:cNvPicPr>
            <a:picLocks noChangeAspect="1"/>
          </p:cNvPicPr>
          <p:nvPr/>
        </p:nvPicPr>
        <p:blipFill>
          <a:blip r:embed="rId2"/>
          <a:stretch>
            <a:fillRect/>
          </a:stretch>
        </p:blipFill>
        <p:spPr>
          <a:xfrm>
            <a:off x="1003779" y="3829424"/>
            <a:ext cx="4939821" cy="1975953"/>
          </a:xfrm>
          <a:prstGeom prst="rect">
            <a:avLst/>
          </a:prstGeom>
        </p:spPr>
      </p:pic>
      <p:sp>
        <p:nvSpPr>
          <p:cNvPr id="6" name="Rectangle 5">
            <a:extLst>
              <a:ext uri="{FF2B5EF4-FFF2-40B4-BE49-F238E27FC236}">
                <a16:creationId xmlns:a16="http://schemas.microsoft.com/office/drawing/2014/main" xmlns="" id="{2D2BB312-B4A4-4E36-B717-1421A00E876A}"/>
              </a:ext>
            </a:extLst>
          </p:cNvPr>
          <p:cNvSpPr/>
          <p:nvPr/>
        </p:nvSpPr>
        <p:spPr>
          <a:xfrm>
            <a:off x="6507126" y="3575094"/>
            <a:ext cx="5532474"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--GROUP BY WITH WHERE</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Education</a:t>
            </a:r>
            <a:r>
              <a:rPr lang="en-US" dirty="0" err="1">
                <a:solidFill>
                  <a:srgbClr val="808080"/>
                </a:solidFill>
                <a:highlight>
                  <a:srgbClr val="FFFFFF"/>
                </a:highlight>
                <a:latin typeface="Consolas" panose="020B0609020204030204" pitchFamily="49" charset="0"/>
              </a:rPr>
              <a:t>,</a:t>
            </a:r>
            <a:r>
              <a:rPr lang="en-US" dirty="0" err="1">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a:t>
            </a:r>
          </a:p>
          <a:p>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city </a:t>
            </a:r>
            <a:r>
              <a:rPr lang="en-US" dirty="0">
                <a:solidFill>
                  <a:srgbClr val="808080"/>
                </a:solidFill>
                <a:highlight>
                  <a:srgbClr val="FFFFFF"/>
                </a:highlight>
                <a:latin typeface="Consolas" panose="020B0609020204030204" pitchFamily="49" charset="0"/>
              </a:rPr>
              <a:t>like</a:t>
            </a: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Education</a:t>
            </a:r>
            <a:endParaRPr lang="en-US" dirty="0"/>
          </a:p>
        </p:txBody>
      </p:sp>
      <p:pic>
        <p:nvPicPr>
          <p:cNvPr id="7" name="Picture 6">
            <a:extLst>
              <a:ext uri="{FF2B5EF4-FFF2-40B4-BE49-F238E27FC236}">
                <a16:creationId xmlns:a16="http://schemas.microsoft.com/office/drawing/2014/main" xmlns="" id="{3492EF5C-CCFB-4788-B3CE-AFFEAEEB4138}"/>
              </a:ext>
            </a:extLst>
          </p:cNvPr>
          <p:cNvPicPr>
            <a:picLocks noChangeAspect="1"/>
          </p:cNvPicPr>
          <p:nvPr/>
        </p:nvPicPr>
        <p:blipFill>
          <a:blip r:embed="rId3"/>
          <a:stretch>
            <a:fillRect/>
          </a:stretch>
        </p:blipFill>
        <p:spPr>
          <a:xfrm>
            <a:off x="7079179" y="4702491"/>
            <a:ext cx="3861723" cy="923329"/>
          </a:xfrm>
          <a:prstGeom prst="rect">
            <a:avLst/>
          </a:prstGeom>
        </p:spPr>
      </p:pic>
    </p:spTree>
    <p:extLst>
      <p:ext uri="{BB962C8B-B14F-4D97-AF65-F5344CB8AC3E}">
        <p14:creationId xmlns:p14="http://schemas.microsoft.com/office/powerpoint/2010/main" val="100492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94C9C8-29F2-47FA-85DC-DC693A70647B}"/>
              </a:ext>
            </a:extLst>
          </p:cNvPr>
          <p:cNvSpPr>
            <a:spLocks noGrp="1"/>
          </p:cNvSpPr>
          <p:nvPr>
            <p:ph type="title"/>
          </p:nvPr>
        </p:nvSpPr>
        <p:spPr>
          <a:xfrm>
            <a:off x="657224" y="499533"/>
            <a:ext cx="10772775" cy="914597"/>
          </a:xfrm>
        </p:spPr>
        <p:txBody>
          <a:bodyPr/>
          <a:lstStyle/>
          <a:p>
            <a:pPr algn="ctr"/>
            <a:r>
              <a:rPr lang="en-US" b="1" dirty="0"/>
              <a:t>GROUP BY NULL</a:t>
            </a:r>
          </a:p>
        </p:txBody>
      </p:sp>
      <p:sp>
        <p:nvSpPr>
          <p:cNvPr id="3" name="Content Placeholder 2">
            <a:extLst>
              <a:ext uri="{FF2B5EF4-FFF2-40B4-BE49-F238E27FC236}">
                <a16:creationId xmlns:a16="http://schemas.microsoft.com/office/drawing/2014/main" xmlns="" id="{A9E813A3-12B0-43DF-BE8F-69003EA0847C}"/>
              </a:ext>
            </a:extLst>
          </p:cNvPr>
          <p:cNvSpPr>
            <a:spLocks noGrp="1"/>
          </p:cNvSpPr>
          <p:nvPr>
            <p:ph idx="1"/>
          </p:nvPr>
        </p:nvSpPr>
        <p:spPr>
          <a:xfrm>
            <a:off x="719137" y="1545908"/>
            <a:ext cx="10753725" cy="803887"/>
          </a:xfrm>
        </p:spPr>
        <p:txBody>
          <a:bodyPr>
            <a:normAutofit/>
          </a:bodyPr>
          <a:lstStyle/>
          <a:p>
            <a:r>
              <a:rPr lang="en-US" sz="1800" dirty="0">
                <a:latin typeface="-apple-system"/>
              </a:rPr>
              <a:t>If the grouping column contain a null value, that row become a separate group in the result set.</a:t>
            </a:r>
          </a:p>
        </p:txBody>
      </p:sp>
      <p:sp>
        <p:nvSpPr>
          <p:cNvPr id="4" name="TextBox 3">
            <a:extLst>
              <a:ext uri="{FF2B5EF4-FFF2-40B4-BE49-F238E27FC236}">
                <a16:creationId xmlns:a16="http://schemas.microsoft.com/office/drawing/2014/main" xmlns="" id="{AD10B760-4C66-408B-82A3-D7E612690EA2}"/>
              </a:ext>
            </a:extLst>
          </p:cNvPr>
          <p:cNvSpPr txBox="1"/>
          <p:nvPr/>
        </p:nvSpPr>
        <p:spPr>
          <a:xfrm>
            <a:off x="928576" y="2261121"/>
            <a:ext cx="10334846" cy="923330"/>
          </a:xfrm>
          <a:prstGeom prst="rect">
            <a:avLst/>
          </a:prstGeom>
          <a:noFill/>
        </p:spPr>
        <p:txBody>
          <a:bodyPr wrap="square" rtlCol="0">
            <a:spAutoFit/>
          </a:bodyPr>
          <a:lstStyle/>
          <a:p>
            <a:r>
              <a:rPr lang="en-US" b="1" u="sng" dirty="0">
                <a:latin typeface="-apple-system"/>
              </a:rPr>
              <a:t>For Example</a:t>
            </a:r>
          </a:p>
          <a:p>
            <a:r>
              <a:rPr lang="en-US" dirty="0">
                <a:latin typeface="-apple-system"/>
              </a:rPr>
              <a:t>To find the sum of age in customers table according to group by city where city groups according to Education are Null</a:t>
            </a:r>
          </a:p>
        </p:txBody>
      </p:sp>
      <p:pic>
        <p:nvPicPr>
          <p:cNvPr id="8" name="Picture 7">
            <a:extLst>
              <a:ext uri="{FF2B5EF4-FFF2-40B4-BE49-F238E27FC236}">
                <a16:creationId xmlns:a16="http://schemas.microsoft.com/office/drawing/2014/main" xmlns="" id="{75D7F715-9748-40A4-8B66-24AE133C364C}"/>
              </a:ext>
            </a:extLst>
          </p:cNvPr>
          <p:cNvPicPr>
            <a:picLocks noChangeAspect="1"/>
          </p:cNvPicPr>
          <p:nvPr/>
        </p:nvPicPr>
        <p:blipFill>
          <a:blip r:embed="rId2"/>
          <a:stretch>
            <a:fillRect/>
          </a:stretch>
        </p:blipFill>
        <p:spPr>
          <a:xfrm>
            <a:off x="1116197" y="3501745"/>
            <a:ext cx="4324350" cy="2124075"/>
          </a:xfrm>
          <a:prstGeom prst="rect">
            <a:avLst/>
          </a:prstGeom>
        </p:spPr>
      </p:pic>
      <p:sp>
        <p:nvSpPr>
          <p:cNvPr id="9" name="Rectangle 8">
            <a:extLst>
              <a:ext uri="{FF2B5EF4-FFF2-40B4-BE49-F238E27FC236}">
                <a16:creationId xmlns:a16="http://schemas.microsoft.com/office/drawing/2014/main" xmlns="" id="{75A326C8-2E8E-42EC-AD81-B59510470C8C}"/>
              </a:ext>
            </a:extLst>
          </p:cNvPr>
          <p:cNvSpPr/>
          <p:nvPr/>
        </p:nvSpPr>
        <p:spPr>
          <a:xfrm>
            <a:off x="6043611" y="3296944"/>
            <a:ext cx="6096000" cy="923330"/>
          </a:xfrm>
          <a:prstGeom prst="rect">
            <a:avLst/>
          </a:prstGeom>
        </p:spPr>
        <p:txBody>
          <a:bodyPr>
            <a:spAutoFit/>
          </a:bodyPr>
          <a:lstStyle/>
          <a:p>
            <a:r>
              <a:rPr lang="en-US" dirty="0">
                <a:solidFill>
                  <a:srgbClr val="008000"/>
                </a:solidFill>
                <a:highlight>
                  <a:srgbClr val="FFFFFF"/>
                </a:highlight>
                <a:latin typeface="Consolas" panose="020B0609020204030204" pitchFamily="49" charset="0"/>
              </a:rPr>
              <a:t>--GROUP BY NULL</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age</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where</a:t>
            </a:r>
            <a:r>
              <a:rPr lang="en-US" dirty="0">
                <a:solidFill>
                  <a:srgbClr val="000000"/>
                </a:solidFill>
                <a:highlight>
                  <a:srgbClr val="FFFFFF"/>
                </a:highlight>
                <a:latin typeface="Consolas" panose="020B0609020204030204" pitchFamily="49" charset="0"/>
              </a:rPr>
              <a:t> Education </a:t>
            </a:r>
            <a:r>
              <a:rPr lang="en-US" dirty="0">
                <a:solidFill>
                  <a:srgbClr val="808080"/>
                </a:solidFill>
                <a:highlight>
                  <a:srgbClr val="FFFFFF"/>
                </a:highlight>
                <a:latin typeface="Consolas" panose="020B0609020204030204" pitchFamily="49" charset="0"/>
              </a:rPr>
              <a:t>is</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null</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city</a:t>
            </a:r>
            <a:endParaRPr lang="en-US" dirty="0"/>
          </a:p>
        </p:txBody>
      </p:sp>
      <p:pic>
        <p:nvPicPr>
          <p:cNvPr id="10" name="Picture 9">
            <a:extLst>
              <a:ext uri="{FF2B5EF4-FFF2-40B4-BE49-F238E27FC236}">
                <a16:creationId xmlns:a16="http://schemas.microsoft.com/office/drawing/2014/main" xmlns="" id="{D8DB848C-FA76-4247-B144-5E97B1325186}"/>
              </a:ext>
            </a:extLst>
          </p:cNvPr>
          <p:cNvPicPr>
            <a:picLocks noChangeAspect="1"/>
          </p:cNvPicPr>
          <p:nvPr/>
        </p:nvPicPr>
        <p:blipFill>
          <a:blip r:embed="rId3"/>
          <a:stretch>
            <a:fillRect/>
          </a:stretch>
        </p:blipFill>
        <p:spPr>
          <a:xfrm>
            <a:off x="6238985" y="4332767"/>
            <a:ext cx="4563694" cy="1174898"/>
          </a:xfrm>
          <a:prstGeom prst="rect">
            <a:avLst/>
          </a:prstGeom>
        </p:spPr>
      </p:pic>
    </p:spTree>
    <p:extLst>
      <p:ext uri="{BB962C8B-B14F-4D97-AF65-F5344CB8AC3E}">
        <p14:creationId xmlns:p14="http://schemas.microsoft.com/office/powerpoint/2010/main" val="2738042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94C9C8-29F2-47FA-85DC-DC693A70647B}"/>
              </a:ext>
            </a:extLst>
          </p:cNvPr>
          <p:cNvSpPr>
            <a:spLocks noGrp="1"/>
          </p:cNvSpPr>
          <p:nvPr>
            <p:ph type="title"/>
          </p:nvPr>
        </p:nvSpPr>
        <p:spPr>
          <a:xfrm>
            <a:off x="657223" y="320609"/>
            <a:ext cx="10772775" cy="914597"/>
          </a:xfrm>
        </p:spPr>
        <p:txBody>
          <a:bodyPr/>
          <a:lstStyle/>
          <a:p>
            <a:pPr algn="ctr"/>
            <a:r>
              <a:rPr lang="en-US" b="1" dirty="0"/>
              <a:t>GROUP BY WITH ALL</a:t>
            </a:r>
          </a:p>
        </p:txBody>
      </p:sp>
      <p:sp>
        <p:nvSpPr>
          <p:cNvPr id="3" name="Content Placeholder 2">
            <a:extLst>
              <a:ext uri="{FF2B5EF4-FFF2-40B4-BE49-F238E27FC236}">
                <a16:creationId xmlns:a16="http://schemas.microsoft.com/office/drawing/2014/main" xmlns="" id="{A9E813A3-12B0-43DF-BE8F-69003EA0847C}"/>
              </a:ext>
            </a:extLst>
          </p:cNvPr>
          <p:cNvSpPr>
            <a:spLocks noGrp="1"/>
          </p:cNvSpPr>
          <p:nvPr>
            <p:ph idx="1"/>
          </p:nvPr>
        </p:nvSpPr>
        <p:spPr>
          <a:xfrm>
            <a:off x="781052" y="1117355"/>
            <a:ext cx="10753725" cy="1069701"/>
          </a:xfrm>
        </p:spPr>
        <p:txBody>
          <a:bodyPr>
            <a:noAutofit/>
          </a:bodyPr>
          <a:lstStyle/>
          <a:p>
            <a:r>
              <a:rPr lang="en-US" sz="1800" dirty="0">
                <a:latin typeface="-apple-system"/>
              </a:rPr>
              <a:t>ALL is significant only when the SELECT has a WHERE clause. </a:t>
            </a:r>
          </a:p>
          <a:p>
            <a:r>
              <a:rPr lang="en-US" sz="1800" dirty="0">
                <a:latin typeface="-apple-system"/>
              </a:rPr>
              <a:t>When ALL is used. It includes all the group by clause produces. </a:t>
            </a:r>
          </a:p>
          <a:p>
            <a:r>
              <a:rPr lang="en-US" sz="1800" dirty="0">
                <a:latin typeface="-apple-system"/>
              </a:rPr>
              <a:t>It even includes those groups which do not meet the search conditions.</a:t>
            </a:r>
          </a:p>
        </p:txBody>
      </p:sp>
      <p:sp>
        <p:nvSpPr>
          <p:cNvPr id="4" name="TextBox 3">
            <a:extLst>
              <a:ext uri="{FF2B5EF4-FFF2-40B4-BE49-F238E27FC236}">
                <a16:creationId xmlns:a16="http://schemas.microsoft.com/office/drawing/2014/main" xmlns="" id="{AD10B760-4C66-408B-82A3-D7E612690EA2}"/>
              </a:ext>
            </a:extLst>
          </p:cNvPr>
          <p:cNvSpPr txBox="1"/>
          <p:nvPr/>
        </p:nvSpPr>
        <p:spPr>
          <a:xfrm>
            <a:off x="781051" y="2349872"/>
            <a:ext cx="11286901" cy="923330"/>
          </a:xfrm>
          <a:prstGeom prst="rect">
            <a:avLst/>
          </a:prstGeom>
          <a:noFill/>
        </p:spPr>
        <p:txBody>
          <a:bodyPr wrap="square" rtlCol="0">
            <a:spAutoFit/>
          </a:bodyPr>
          <a:lstStyle/>
          <a:p>
            <a:r>
              <a:rPr lang="en-US" b="1" u="sng" dirty="0">
                <a:latin typeface="-apple-system"/>
              </a:rPr>
              <a:t>For Example</a:t>
            </a:r>
          </a:p>
          <a:p>
            <a:r>
              <a:rPr lang="en-US" dirty="0">
                <a:latin typeface="-apple-system"/>
              </a:rPr>
              <a:t>To find the count of salary in customer table according to the group by city where city group according to </a:t>
            </a:r>
          </a:p>
          <a:p>
            <a:r>
              <a:rPr lang="en-US" dirty="0">
                <a:latin typeface="-apple-system"/>
              </a:rPr>
              <a:t>Customer Name like pattern where like start with F and end with any values or like start with Z or end with any values </a:t>
            </a:r>
          </a:p>
        </p:txBody>
      </p:sp>
      <p:pic>
        <p:nvPicPr>
          <p:cNvPr id="8" name="Picture 7">
            <a:extLst>
              <a:ext uri="{FF2B5EF4-FFF2-40B4-BE49-F238E27FC236}">
                <a16:creationId xmlns:a16="http://schemas.microsoft.com/office/drawing/2014/main" xmlns="" id="{96AB9900-F2C6-4665-98EF-A24F82BCB98A}"/>
              </a:ext>
            </a:extLst>
          </p:cNvPr>
          <p:cNvPicPr>
            <a:picLocks noChangeAspect="1"/>
          </p:cNvPicPr>
          <p:nvPr/>
        </p:nvPicPr>
        <p:blipFill>
          <a:blip r:embed="rId2"/>
          <a:stretch>
            <a:fillRect/>
          </a:stretch>
        </p:blipFill>
        <p:spPr>
          <a:xfrm>
            <a:off x="657223" y="3584799"/>
            <a:ext cx="5167423" cy="2114550"/>
          </a:xfrm>
          <a:prstGeom prst="rect">
            <a:avLst/>
          </a:prstGeom>
        </p:spPr>
      </p:pic>
      <p:pic>
        <p:nvPicPr>
          <p:cNvPr id="9" name="Picture 8">
            <a:extLst>
              <a:ext uri="{FF2B5EF4-FFF2-40B4-BE49-F238E27FC236}">
                <a16:creationId xmlns:a16="http://schemas.microsoft.com/office/drawing/2014/main" xmlns="" id="{319A4740-575A-4A22-9DDF-ADF4BCF9DA71}"/>
              </a:ext>
            </a:extLst>
          </p:cNvPr>
          <p:cNvPicPr>
            <a:picLocks noChangeAspect="1"/>
          </p:cNvPicPr>
          <p:nvPr/>
        </p:nvPicPr>
        <p:blipFill>
          <a:blip r:embed="rId3"/>
          <a:stretch>
            <a:fillRect/>
          </a:stretch>
        </p:blipFill>
        <p:spPr>
          <a:xfrm>
            <a:off x="6889896" y="5010039"/>
            <a:ext cx="4869711" cy="1133475"/>
          </a:xfrm>
          <a:prstGeom prst="rect">
            <a:avLst/>
          </a:prstGeom>
        </p:spPr>
      </p:pic>
      <p:sp>
        <p:nvSpPr>
          <p:cNvPr id="10" name="Rectangle 9">
            <a:extLst>
              <a:ext uri="{FF2B5EF4-FFF2-40B4-BE49-F238E27FC236}">
                <a16:creationId xmlns:a16="http://schemas.microsoft.com/office/drawing/2014/main" xmlns="" id="{6BFB037B-CF07-45D7-B094-E2EB685A497C}"/>
              </a:ext>
            </a:extLst>
          </p:cNvPr>
          <p:cNvSpPr/>
          <p:nvPr/>
        </p:nvSpPr>
        <p:spPr>
          <a:xfrm>
            <a:off x="6581553" y="3406869"/>
            <a:ext cx="5486399" cy="984885"/>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a:t>
            </a:r>
            <a:r>
              <a:rPr lang="en-US" sz="1400" dirty="0">
                <a:solidFill>
                  <a:srgbClr val="008000"/>
                </a:solidFill>
                <a:highlight>
                  <a:srgbClr val="FFFFFF"/>
                </a:highlight>
                <a:latin typeface="Consolas" panose="020B0609020204030204" pitchFamily="49" charset="0"/>
              </a:rPr>
              <a:t>GROUP BY WITH ALL</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select</a:t>
            </a:r>
            <a:r>
              <a:rPr lang="en-US" sz="1400" dirty="0">
                <a:solidFill>
                  <a:srgbClr val="000000"/>
                </a:solidFill>
                <a:highlight>
                  <a:srgbClr val="FFFFFF"/>
                </a:highlight>
                <a:latin typeface="Consolas" panose="020B0609020204030204" pitchFamily="49" charset="0"/>
              </a:rPr>
              <a:t> city</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r>
              <a:rPr lang="en-US" sz="1400" dirty="0">
                <a:solidFill>
                  <a:srgbClr val="FF00FF"/>
                </a:solidFill>
                <a:highlight>
                  <a:srgbClr val="FFFFFF"/>
                </a:highlight>
                <a:latin typeface="Consolas" panose="020B0609020204030204" pitchFamily="49" charset="0"/>
              </a:rPr>
              <a:t>count</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salary</a:t>
            </a:r>
            <a:r>
              <a:rPr lang="en-US" sz="1400" dirty="0">
                <a:solidFill>
                  <a:srgbClr val="808080"/>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as</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salaryCount</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from</a:t>
            </a:r>
            <a:r>
              <a:rPr lang="en-US" sz="1400" dirty="0">
                <a:solidFill>
                  <a:srgbClr val="000000"/>
                </a:solidFill>
                <a:highlight>
                  <a:srgbClr val="FFFFFF"/>
                </a:highlight>
                <a:latin typeface="Consolas" panose="020B0609020204030204" pitchFamily="49" charset="0"/>
              </a:rPr>
              <a:t> customer </a:t>
            </a:r>
            <a:r>
              <a:rPr lang="en-US" sz="1400" dirty="0">
                <a:solidFill>
                  <a:srgbClr val="0000FF"/>
                </a:solidFill>
                <a:highlight>
                  <a:srgbClr val="FFFFFF"/>
                </a:highlight>
                <a:latin typeface="Consolas" panose="020B0609020204030204" pitchFamily="49" charset="0"/>
              </a:rPr>
              <a:t>where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custName</a:t>
            </a:r>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like</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'F%'</a:t>
            </a:r>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OR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custName</a:t>
            </a:r>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like</a:t>
            </a:r>
            <a:r>
              <a:rPr lang="en-US" sz="1400" dirty="0">
                <a:solidFill>
                  <a:srgbClr val="000000"/>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'Z%'</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group</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by</a:t>
            </a:r>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All</a:t>
            </a:r>
            <a:r>
              <a:rPr lang="en-US" sz="1400" dirty="0">
                <a:solidFill>
                  <a:srgbClr val="000000"/>
                </a:solidFill>
                <a:highlight>
                  <a:srgbClr val="FFFFFF"/>
                </a:highlight>
                <a:latin typeface="Consolas" panose="020B0609020204030204" pitchFamily="49" charset="0"/>
              </a:rPr>
              <a:t> city</a:t>
            </a:r>
            <a:endParaRPr lang="en-US" sz="1600" dirty="0"/>
          </a:p>
        </p:txBody>
      </p:sp>
    </p:spTree>
    <p:extLst>
      <p:ext uri="{BB962C8B-B14F-4D97-AF65-F5344CB8AC3E}">
        <p14:creationId xmlns:p14="http://schemas.microsoft.com/office/powerpoint/2010/main" val="385752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7CC0B1-AB7E-430F-AA19-9DE5EC52FB2B}"/>
              </a:ext>
            </a:extLst>
          </p:cNvPr>
          <p:cNvSpPr>
            <a:spLocks noGrp="1"/>
          </p:cNvSpPr>
          <p:nvPr>
            <p:ph type="title"/>
          </p:nvPr>
        </p:nvSpPr>
        <p:spPr>
          <a:xfrm>
            <a:off x="657224" y="499533"/>
            <a:ext cx="10772775" cy="1382430"/>
          </a:xfrm>
        </p:spPr>
        <p:txBody>
          <a:bodyPr/>
          <a:lstStyle/>
          <a:p>
            <a:pPr algn="ctr"/>
            <a:r>
              <a:rPr lang="en-US" b="1" dirty="0"/>
              <a:t>SUMMARIZING DATA</a:t>
            </a:r>
            <a:endParaRPr lang="en-US" dirty="0"/>
          </a:p>
        </p:txBody>
      </p:sp>
      <p:sp>
        <p:nvSpPr>
          <p:cNvPr id="3" name="Content Placeholder 2">
            <a:extLst>
              <a:ext uri="{FF2B5EF4-FFF2-40B4-BE49-F238E27FC236}">
                <a16:creationId xmlns:a16="http://schemas.microsoft.com/office/drawing/2014/main" xmlns="" id="{618DB793-B6D3-43C1-8596-FE984FB65073}"/>
              </a:ext>
            </a:extLst>
          </p:cNvPr>
          <p:cNvSpPr>
            <a:spLocks noGrp="1"/>
          </p:cNvSpPr>
          <p:nvPr>
            <p:ph idx="1"/>
          </p:nvPr>
        </p:nvSpPr>
        <p:spPr>
          <a:xfrm>
            <a:off x="836144" y="1987891"/>
            <a:ext cx="10753725" cy="3120123"/>
          </a:xfrm>
        </p:spPr>
        <p:txBody>
          <a:bodyPr>
            <a:normAutofit/>
          </a:bodyPr>
          <a:lstStyle/>
          <a:p>
            <a:r>
              <a:rPr lang="en-US" dirty="0">
                <a:latin typeface="-apple-system"/>
              </a:rPr>
              <a:t>Group by clause also uses operator like</a:t>
            </a:r>
          </a:p>
          <a:p>
            <a:pPr lvl="1">
              <a:buFont typeface="Arial" panose="020B0604020202020204" pitchFamily="34" charset="0"/>
              <a:buChar char="•"/>
            </a:pPr>
            <a:r>
              <a:rPr lang="en-US" dirty="0">
                <a:latin typeface="-apple-system"/>
              </a:rPr>
              <a:t>Cube</a:t>
            </a:r>
          </a:p>
          <a:p>
            <a:pPr lvl="1">
              <a:buFont typeface="Arial" panose="020B0604020202020204" pitchFamily="34" charset="0"/>
              <a:buChar char="•"/>
            </a:pPr>
            <a:r>
              <a:rPr lang="en-US" dirty="0">
                <a:latin typeface="-apple-system"/>
              </a:rPr>
              <a:t>Rollup</a:t>
            </a:r>
          </a:p>
          <a:p>
            <a:r>
              <a:rPr lang="en-US" b="1" u="sng" dirty="0">
                <a:latin typeface="-apple-system"/>
              </a:rPr>
              <a:t>CUBE</a:t>
            </a:r>
            <a:r>
              <a:rPr lang="en-US" dirty="0">
                <a:latin typeface="-apple-system"/>
              </a:rPr>
              <a:t> generates a result set that shows aggregates for all combinations of values in the selected columns.</a:t>
            </a:r>
            <a:br>
              <a:rPr lang="en-US" dirty="0">
                <a:latin typeface="-apple-system"/>
              </a:rPr>
            </a:br>
            <a:endParaRPr lang="en-US" dirty="0">
              <a:latin typeface="-apple-system"/>
            </a:endParaRPr>
          </a:p>
          <a:p>
            <a:r>
              <a:rPr lang="en-US" b="1" u="sng" dirty="0">
                <a:latin typeface="-apple-system"/>
              </a:rPr>
              <a:t>ROLLUP</a:t>
            </a:r>
            <a:r>
              <a:rPr lang="en-US" dirty="0">
                <a:latin typeface="-apple-system"/>
              </a:rPr>
              <a:t> generates a result set that shows aggregates for a hierarchy of values in the selected columns.</a:t>
            </a:r>
          </a:p>
          <a:p>
            <a:endParaRPr lang="en-US" dirty="0"/>
          </a:p>
        </p:txBody>
      </p:sp>
    </p:spTree>
    <p:extLst>
      <p:ext uri="{BB962C8B-B14F-4D97-AF65-F5344CB8AC3E}">
        <p14:creationId xmlns:p14="http://schemas.microsoft.com/office/powerpoint/2010/main" val="8436337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727D04-EC64-4DC6-8AD4-4EF739FD4D07}"/>
              </a:ext>
            </a:extLst>
          </p:cNvPr>
          <p:cNvSpPr>
            <a:spLocks noGrp="1"/>
          </p:cNvSpPr>
          <p:nvPr>
            <p:ph type="title"/>
          </p:nvPr>
        </p:nvSpPr>
        <p:spPr>
          <a:xfrm>
            <a:off x="657606" y="155781"/>
            <a:ext cx="10772775" cy="924354"/>
          </a:xfrm>
        </p:spPr>
        <p:txBody>
          <a:bodyPr/>
          <a:lstStyle/>
          <a:p>
            <a:pPr algn="ctr"/>
            <a:r>
              <a:rPr lang="en-US" b="1" dirty="0"/>
              <a:t>ROLLUP AND CUBE EXAMPLE</a:t>
            </a:r>
          </a:p>
        </p:txBody>
      </p:sp>
      <p:pic>
        <p:nvPicPr>
          <p:cNvPr id="4" name="Picture 3">
            <a:extLst>
              <a:ext uri="{FF2B5EF4-FFF2-40B4-BE49-F238E27FC236}">
                <a16:creationId xmlns:a16="http://schemas.microsoft.com/office/drawing/2014/main" xmlns="" id="{04A498C6-E712-47E7-84E4-1580E86FCAE7}"/>
              </a:ext>
            </a:extLst>
          </p:cNvPr>
          <p:cNvPicPr>
            <a:picLocks noChangeAspect="1"/>
          </p:cNvPicPr>
          <p:nvPr/>
        </p:nvPicPr>
        <p:blipFill>
          <a:blip r:embed="rId2"/>
          <a:stretch>
            <a:fillRect/>
          </a:stretch>
        </p:blipFill>
        <p:spPr>
          <a:xfrm>
            <a:off x="3423684" y="1879117"/>
            <a:ext cx="5050466" cy="2234720"/>
          </a:xfrm>
          <a:prstGeom prst="rect">
            <a:avLst/>
          </a:prstGeom>
        </p:spPr>
      </p:pic>
      <p:sp>
        <p:nvSpPr>
          <p:cNvPr id="5" name="Rectangle 1">
            <a:extLst>
              <a:ext uri="{FF2B5EF4-FFF2-40B4-BE49-F238E27FC236}">
                <a16:creationId xmlns:a16="http://schemas.microsoft.com/office/drawing/2014/main" xmlns="" id="{D38C1A2A-031B-4289-868A-314875AC7795}"/>
              </a:ext>
            </a:extLst>
          </p:cNvPr>
          <p:cNvSpPr>
            <a:spLocks noChangeArrowheads="1"/>
          </p:cNvSpPr>
          <p:nvPr/>
        </p:nvSpPr>
        <p:spPr bwMode="auto">
          <a:xfrm>
            <a:off x="938901" y="1113860"/>
            <a:ext cx="103141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apple-system"/>
              </a:rPr>
              <a:t> Write a query to retrieve the total salary in all cities, you add the </a:t>
            </a:r>
            <a:r>
              <a:rPr kumimoji="0" lang="en-US" altLang="en-US" b="0" i="0" u="none" strike="noStrike" cap="none" normalizeH="0" baseline="0" dirty="0">
                <a:ln>
                  <a:noFill/>
                </a:ln>
                <a:solidFill>
                  <a:schemeClr val="tx1"/>
                </a:solidFill>
                <a:effectLst/>
                <a:latin typeface="-apple-system"/>
              </a:rPr>
              <a:t>ROLLUP</a:t>
            </a:r>
            <a:r>
              <a:rPr kumimoji="0" lang="en-US" altLang="en-US" b="0" i="0" u="none" strike="noStrike" cap="none" normalizeH="0" baseline="0" dirty="0">
                <a:ln>
                  <a:noFill/>
                </a:ln>
                <a:solidFill>
                  <a:srgbClr val="000000"/>
                </a:solidFill>
                <a:effectLst/>
                <a:latin typeface="-apple-system"/>
              </a:rPr>
              <a:t> to the </a:t>
            </a:r>
            <a:r>
              <a:rPr kumimoji="0" lang="en-US" altLang="en-US" b="0" i="0" u="none" strike="noStrike" cap="none" normalizeH="0" baseline="0" dirty="0">
                <a:ln>
                  <a:noFill/>
                </a:ln>
                <a:solidFill>
                  <a:schemeClr val="tx1"/>
                </a:solidFill>
                <a:effectLst/>
                <a:latin typeface="-apple-system"/>
              </a:rPr>
              <a:t>GROUP BY</a:t>
            </a:r>
            <a:r>
              <a:rPr kumimoji="0" lang="en-US" altLang="en-US" b="0" i="0" u="none" strike="noStrike" cap="none" normalizeH="0" baseline="0" dirty="0">
                <a:ln>
                  <a:noFill/>
                </a:ln>
                <a:solidFill>
                  <a:srgbClr val="000000"/>
                </a:solidFill>
                <a:effectLst/>
                <a:latin typeface="-apple-system"/>
              </a:rPr>
              <a:t> clause.</a:t>
            </a:r>
          </a:p>
          <a:p>
            <a:pPr marL="285750" indent="-285750">
              <a:buFont typeface="Wingdings" panose="05000000000000000000" pitchFamily="2" charset="2"/>
              <a:buChar char="Ø"/>
            </a:pPr>
            <a:r>
              <a:rPr lang="en-US" altLang="en-US" dirty="0">
                <a:solidFill>
                  <a:srgbClr val="000000"/>
                </a:solidFill>
                <a:latin typeface="-apple-system"/>
              </a:rPr>
              <a:t>Write a query to retrieve the total salary in all cities, you add the </a:t>
            </a:r>
            <a:r>
              <a:rPr lang="en-US" altLang="en-US" dirty="0">
                <a:latin typeface="-apple-system"/>
              </a:rPr>
              <a:t>CUBE </a:t>
            </a:r>
            <a:r>
              <a:rPr lang="en-US" altLang="en-US" dirty="0">
                <a:solidFill>
                  <a:srgbClr val="000000"/>
                </a:solidFill>
                <a:latin typeface="-apple-system"/>
              </a:rPr>
              <a:t>to the </a:t>
            </a:r>
            <a:r>
              <a:rPr lang="en-US" altLang="en-US" dirty="0">
                <a:latin typeface="-apple-system"/>
              </a:rPr>
              <a:t>GROUP BY</a:t>
            </a:r>
            <a:r>
              <a:rPr lang="en-US" altLang="en-US" dirty="0">
                <a:solidFill>
                  <a:srgbClr val="000000"/>
                </a:solidFill>
                <a:latin typeface="-apple-system"/>
              </a:rPr>
              <a:t> clause.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pple-system"/>
            </a:endParaRPr>
          </a:p>
        </p:txBody>
      </p:sp>
      <p:sp>
        <p:nvSpPr>
          <p:cNvPr id="6" name="Rectangle 5">
            <a:extLst>
              <a:ext uri="{FF2B5EF4-FFF2-40B4-BE49-F238E27FC236}">
                <a16:creationId xmlns:a16="http://schemas.microsoft.com/office/drawing/2014/main" xmlns="" id="{2B35031D-03E0-4F60-9273-604E204F651B}"/>
              </a:ext>
            </a:extLst>
          </p:cNvPr>
          <p:cNvSpPr/>
          <p:nvPr/>
        </p:nvSpPr>
        <p:spPr>
          <a:xfrm>
            <a:off x="506819" y="4556881"/>
            <a:ext cx="6096000" cy="1477328"/>
          </a:xfrm>
          <a:prstGeom prst="rect">
            <a:avLst/>
          </a:prstGeom>
        </p:spPr>
        <p:txBody>
          <a:bodyPr>
            <a:spAutoFit/>
          </a:bodyPr>
          <a:lstStyle/>
          <a:p>
            <a:r>
              <a:rPr lang="en-US" dirty="0">
                <a:solidFill>
                  <a:srgbClr val="008000"/>
                </a:solidFill>
                <a:highlight>
                  <a:srgbClr val="FFFFFF"/>
                </a:highlight>
                <a:latin typeface="Consolas" panose="020B0609020204030204" pitchFamily="49" charset="0"/>
              </a:rPr>
              <a:t>-- WITH ROLLUP AND CUBE SINGLE COLUMN</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COALESCE</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a:t>
            </a:r>
            <a:r>
              <a:rPr lang="en-US" dirty="0" err="1">
                <a:solidFill>
                  <a:srgbClr val="FF0000"/>
                </a:solidFill>
                <a:highlight>
                  <a:srgbClr val="FFFFFF"/>
                </a:highlight>
                <a:latin typeface="Consolas" panose="020B0609020204030204" pitchFamily="49" charset="0"/>
              </a:rPr>
              <a:t>City_GrandTotal</a:t>
            </a:r>
            <a:r>
              <a:rPr lang="en-US" dirty="0">
                <a:solidFill>
                  <a:srgbClr val="FF0000"/>
                </a:solidFill>
                <a:highlight>
                  <a:srgbClr val="FFFFFF"/>
                </a:highlight>
                <a:latin typeface="Consolas" panose="020B0609020204030204" pitchFamily="49" charset="0"/>
              </a:rPr>
              <a:t>'</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City_Wise_Salary_Sum</a:t>
            </a:r>
            <a:r>
              <a:rPr lang="en-US" dirty="0">
                <a:solidFill>
                  <a:srgbClr val="000000"/>
                </a:solidFill>
                <a:highlight>
                  <a:srgbClr val="FFFFFF"/>
                </a:highlight>
                <a:latin typeface="Consolas" panose="020B0609020204030204" pitchFamily="49" charset="0"/>
              </a:rPr>
              <a:t> </a:t>
            </a:r>
          </a:p>
          <a:p>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customer2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city </a:t>
            </a:r>
            <a:r>
              <a:rPr lang="en-US" dirty="0">
                <a:solidFill>
                  <a:srgbClr val="0000FF"/>
                </a:solidFill>
                <a:highlight>
                  <a:srgbClr val="FFFFFF"/>
                </a:highlight>
                <a:latin typeface="Consolas" panose="020B0609020204030204" pitchFamily="49" charset="0"/>
              </a:rPr>
              <a:t>with</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rollup/with cube</a:t>
            </a:r>
          </a:p>
        </p:txBody>
      </p:sp>
      <p:pic>
        <p:nvPicPr>
          <p:cNvPr id="7" name="Picture 6">
            <a:extLst>
              <a:ext uri="{FF2B5EF4-FFF2-40B4-BE49-F238E27FC236}">
                <a16:creationId xmlns:a16="http://schemas.microsoft.com/office/drawing/2014/main" xmlns="" id="{64B65F6B-EB49-4991-8748-822D9DCA7F72}"/>
              </a:ext>
            </a:extLst>
          </p:cNvPr>
          <p:cNvPicPr>
            <a:picLocks noChangeAspect="1"/>
          </p:cNvPicPr>
          <p:nvPr/>
        </p:nvPicPr>
        <p:blipFill>
          <a:blip r:embed="rId3"/>
          <a:stretch>
            <a:fillRect/>
          </a:stretch>
        </p:blipFill>
        <p:spPr>
          <a:xfrm>
            <a:off x="6602819" y="4347752"/>
            <a:ext cx="5082362" cy="1852502"/>
          </a:xfrm>
          <a:prstGeom prst="rect">
            <a:avLst/>
          </a:prstGeom>
        </p:spPr>
      </p:pic>
    </p:spTree>
    <p:extLst>
      <p:ext uri="{BB962C8B-B14F-4D97-AF65-F5344CB8AC3E}">
        <p14:creationId xmlns:p14="http://schemas.microsoft.com/office/powerpoint/2010/main" val="3045593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C57153-E248-45FC-B84A-8D25415A235C}"/>
              </a:ext>
            </a:extLst>
          </p:cNvPr>
          <p:cNvSpPr>
            <a:spLocks noGrp="1"/>
          </p:cNvSpPr>
          <p:nvPr>
            <p:ph type="title"/>
          </p:nvPr>
        </p:nvSpPr>
        <p:spPr>
          <a:xfrm>
            <a:off x="657224" y="499533"/>
            <a:ext cx="10772775" cy="965436"/>
          </a:xfrm>
        </p:spPr>
        <p:txBody>
          <a:bodyPr/>
          <a:lstStyle/>
          <a:p>
            <a:pPr algn="ctr"/>
            <a:r>
              <a:rPr lang="en-US" b="1" dirty="0"/>
              <a:t>ROLLUP EXAMPLE</a:t>
            </a:r>
            <a:endParaRPr lang="en-US" dirty="0"/>
          </a:p>
        </p:txBody>
      </p:sp>
      <p:sp>
        <p:nvSpPr>
          <p:cNvPr id="3" name="Content Placeholder 2">
            <a:extLst>
              <a:ext uri="{FF2B5EF4-FFF2-40B4-BE49-F238E27FC236}">
                <a16:creationId xmlns:a16="http://schemas.microsoft.com/office/drawing/2014/main" xmlns="" id="{AB2128DB-E470-4C4A-A6FF-87ACE4800A60}"/>
              </a:ext>
            </a:extLst>
          </p:cNvPr>
          <p:cNvSpPr>
            <a:spLocks noGrp="1"/>
          </p:cNvSpPr>
          <p:nvPr>
            <p:ph idx="1"/>
          </p:nvPr>
        </p:nvSpPr>
        <p:spPr>
          <a:xfrm>
            <a:off x="719137" y="1445831"/>
            <a:ext cx="10753725" cy="965436"/>
          </a:xfrm>
        </p:spPr>
        <p:txBody>
          <a:bodyPr/>
          <a:lstStyle/>
          <a:p>
            <a:r>
              <a:rPr lang="en-US" altLang="en-US" sz="1800" dirty="0">
                <a:solidFill>
                  <a:schemeClr val="tx1"/>
                </a:solidFill>
                <a:latin typeface="-apple-system"/>
              </a:rPr>
              <a:t> </a:t>
            </a:r>
            <a:r>
              <a:rPr lang="en-US" altLang="en-US" sz="1800" dirty="0">
                <a:solidFill>
                  <a:srgbClr val="000000"/>
                </a:solidFill>
                <a:latin typeface="-apple-system"/>
              </a:rPr>
              <a:t>Write a query to retrieve the total salary in all cities according to gender and as well as </a:t>
            </a:r>
            <a:r>
              <a:rPr lang="en-US" altLang="en-US" sz="1800" dirty="0" err="1">
                <a:solidFill>
                  <a:srgbClr val="000000"/>
                </a:solidFill>
                <a:latin typeface="-apple-system"/>
              </a:rPr>
              <a:t>grandTotal</a:t>
            </a:r>
            <a:r>
              <a:rPr lang="en-US" altLang="en-US" sz="1800" dirty="0">
                <a:solidFill>
                  <a:srgbClr val="000000"/>
                </a:solidFill>
                <a:latin typeface="-apple-system"/>
              </a:rPr>
              <a:t>, you add the </a:t>
            </a:r>
            <a:r>
              <a:rPr lang="en-US" altLang="en-US" sz="1800" dirty="0">
                <a:latin typeface="-apple-system"/>
              </a:rPr>
              <a:t>ROLLUP</a:t>
            </a:r>
            <a:r>
              <a:rPr lang="en-US" altLang="en-US" sz="1800" dirty="0">
                <a:solidFill>
                  <a:srgbClr val="000000"/>
                </a:solidFill>
                <a:latin typeface="-apple-system"/>
              </a:rPr>
              <a:t> to the </a:t>
            </a:r>
            <a:r>
              <a:rPr lang="en-US" altLang="en-US" sz="1800" dirty="0">
                <a:latin typeface="-apple-system"/>
              </a:rPr>
              <a:t>GROUP BY</a:t>
            </a:r>
            <a:r>
              <a:rPr lang="en-US" altLang="en-US" sz="1800" dirty="0">
                <a:solidFill>
                  <a:srgbClr val="000000"/>
                </a:solidFill>
                <a:latin typeface="-apple-system"/>
              </a:rPr>
              <a:t> clause.</a:t>
            </a:r>
          </a:p>
          <a:p>
            <a:endParaRPr lang="en-US" dirty="0"/>
          </a:p>
        </p:txBody>
      </p:sp>
      <p:sp>
        <p:nvSpPr>
          <p:cNvPr id="4" name="Rectangle 3">
            <a:extLst>
              <a:ext uri="{FF2B5EF4-FFF2-40B4-BE49-F238E27FC236}">
                <a16:creationId xmlns:a16="http://schemas.microsoft.com/office/drawing/2014/main" xmlns="" id="{5EF5E71C-F4AE-4B54-A66B-9BD3309D7C96}"/>
              </a:ext>
            </a:extLst>
          </p:cNvPr>
          <p:cNvSpPr/>
          <p:nvPr/>
        </p:nvSpPr>
        <p:spPr>
          <a:xfrm>
            <a:off x="657224" y="4812004"/>
            <a:ext cx="6934422"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WITH ROLLUP MULTIPLE COLUMN</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gender</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Salary_Sum</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customer2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gender </a:t>
            </a:r>
            <a:r>
              <a:rPr lang="en-US" dirty="0">
                <a:solidFill>
                  <a:srgbClr val="0000FF"/>
                </a:solidFill>
                <a:highlight>
                  <a:srgbClr val="FFFFFF"/>
                </a:highlight>
                <a:latin typeface="Consolas" panose="020B0609020204030204" pitchFamily="49" charset="0"/>
              </a:rPr>
              <a:t>with</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rollup</a:t>
            </a:r>
            <a:endParaRPr lang="en-US" dirty="0"/>
          </a:p>
        </p:txBody>
      </p:sp>
      <p:pic>
        <p:nvPicPr>
          <p:cNvPr id="5" name="Picture 4">
            <a:extLst>
              <a:ext uri="{FF2B5EF4-FFF2-40B4-BE49-F238E27FC236}">
                <a16:creationId xmlns:a16="http://schemas.microsoft.com/office/drawing/2014/main" xmlns="" id="{4DE032D8-5A81-4A27-8FFF-7C517F000B7C}"/>
              </a:ext>
            </a:extLst>
          </p:cNvPr>
          <p:cNvPicPr>
            <a:picLocks noChangeAspect="1"/>
          </p:cNvPicPr>
          <p:nvPr/>
        </p:nvPicPr>
        <p:blipFill>
          <a:blip r:embed="rId2"/>
          <a:stretch>
            <a:fillRect/>
          </a:stretch>
        </p:blipFill>
        <p:spPr>
          <a:xfrm>
            <a:off x="2137145" y="2129270"/>
            <a:ext cx="5050466" cy="2234720"/>
          </a:xfrm>
          <a:prstGeom prst="rect">
            <a:avLst/>
          </a:prstGeom>
        </p:spPr>
      </p:pic>
      <p:pic>
        <p:nvPicPr>
          <p:cNvPr id="6" name="Picture 5">
            <a:extLst>
              <a:ext uri="{FF2B5EF4-FFF2-40B4-BE49-F238E27FC236}">
                <a16:creationId xmlns:a16="http://schemas.microsoft.com/office/drawing/2014/main" xmlns="" id="{84F27C60-FF63-4C5E-8EBD-8BDEC7A104C2}"/>
              </a:ext>
            </a:extLst>
          </p:cNvPr>
          <p:cNvPicPr>
            <a:picLocks noChangeAspect="1"/>
          </p:cNvPicPr>
          <p:nvPr/>
        </p:nvPicPr>
        <p:blipFill>
          <a:blip r:embed="rId3"/>
          <a:stretch>
            <a:fillRect/>
          </a:stretch>
        </p:blipFill>
        <p:spPr>
          <a:xfrm>
            <a:off x="7276549" y="3854441"/>
            <a:ext cx="2658139" cy="2276475"/>
          </a:xfrm>
          <a:prstGeom prst="rect">
            <a:avLst/>
          </a:prstGeom>
        </p:spPr>
      </p:pic>
      <p:sp>
        <p:nvSpPr>
          <p:cNvPr id="7" name="Rectangle: Top Corners Rounded 6">
            <a:extLst>
              <a:ext uri="{FF2B5EF4-FFF2-40B4-BE49-F238E27FC236}">
                <a16:creationId xmlns:a16="http://schemas.microsoft.com/office/drawing/2014/main" xmlns="" id="{5AAE9ED0-BEE8-4004-A3A1-80FAA894CFEF}"/>
              </a:ext>
            </a:extLst>
          </p:cNvPr>
          <p:cNvSpPr/>
          <p:nvPr/>
        </p:nvSpPr>
        <p:spPr>
          <a:xfrm>
            <a:off x="10658195" y="3986541"/>
            <a:ext cx="1190516" cy="37744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in Islamabad</a:t>
            </a:r>
          </a:p>
        </p:txBody>
      </p:sp>
      <p:sp>
        <p:nvSpPr>
          <p:cNvPr id="11" name="Rectangle: Top Corners Rounded 10">
            <a:extLst>
              <a:ext uri="{FF2B5EF4-FFF2-40B4-BE49-F238E27FC236}">
                <a16:creationId xmlns:a16="http://schemas.microsoft.com/office/drawing/2014/main" xmlns="" id="{E65A3D8A-85D6-40B6-8A75-4B9CB3A112FA}"/>
              </a:ext>
            </a:extLst>
          </p:cNvPr>
          <p:cNvSpPr/>
          <p:nvPr/>
        </p:nvSpPr>
        <p:spPr>
          <a:xfrm>
            <a:off x="10679460" y="4510026"/>
            <a:ext cx="1190516" cy="37744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in Karachi</a:t>
            </a:r>
          </a:p>
        </p:txBody>
      </p:sp>
      <p:sp>
        <p:nvSpPr>
          <p:cNvPr id="12" name="Rectangle: Top Corners Rounded 11">
            <a:extLst>
              <a:ext uri="{FF2B5EF4-FFF2-40B4-BE49-F238E27FC236}">
                <a16:creationId xmlns:a16="http://schemas.microsoft.com/office/drawing/2014/main" xmlns="" id="{32E83721-CD2E-4020-A79A-855FDF0B9BC3}"/>
              </a:ext>
            </a:extLst>
          </p:cNvPr>
          <p:cNvSpPr/>
          <p:nvPr/>
        </p:nvSpPr>
        <p:spPr>
          <a:xfrm>
            <a:off x="10679460" y="4992678"/>
            <a:ext cx="1190516" cy="377449"/>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in Lahore</a:t>
            </a:r>
          </a:p>
        </p:txBody>
      </p:sp>
      <p:sp>
        <p:nvSpPr>
          <p:cNvPr id="13" name="Rectangle: Top Corners Rounded 12">
            <a:extLst>
              <a:ext uri="{FF2B5EF4-FFF2-40B4-BE49-F238E27FC236}">
                <a16:creationId xmlns:a16="http://schemas.microsoft.com/office/drawing/2014/main" xmlns="" id="{77C2AEEF-319D-4886-A4A9-9E3B7E87897B}"/>
              </a:ext>
            </a:extLst>
          </p:cNvPr>
          <p:cNvSpPr/>
          <p:nvPr/>
        </p:nvSpPr>
        <p:spPr>
          <a:xfrm>
            <a:off x="10679460" y="5613376"/>
            <a:ext cx="1190516" cy="65177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Grand Total salary in all city</a:t>
            </a:r>
          </a:p>
        </p:txBody>
      </p:sp>
      <p:cxnSp>
        <p:nvCxnSpPr>
          <p:cNvPr id="15" name="Straight Arrow Connector 14">
            <a:extLst>
              <a:ext uri="{FF2B5EF4-FFF2-40B4-BE49-F238E27FC236}">
                <a16:creationId xmlns:a16="http://schemas.microsoft.com/office/drawing/2014/main" xmlns="" id="{227434AF-34FA-4DE1-98D9-559ED2BF8699}"/>
              </a:ext>
            </a:extLst>
          </p:cNvPr>
          <p:cNvCxnSpPr>
            <a:cxnSpLocks/>
            <a:endCxn id="7" idx="2"/>
          </p:cNvCxnSpPr>
          <p:nvPr/>
        </p:nvCxnSpPr>
        <p:spPr>
          <a:xfrm flipV="1">
            <a:off x="8856921" y="4175266"/>
            <a:ext cx="1801274" cy="52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47BA20BE-A0EB-488E-B6ED-BE9E933782BF}"/>
              </a:ext>
            </a:extLst>
          </p:cNvPr>
          <p:cNvCxnSpPr>
            <a:cxnSpLocks/>
          </p:cNvCxnSpPr>
          <p:nvPr/>
        </p:nvCxnSpPr>
        <p:spPr>
          <a:xfrm flipV="1">
            <a:off x="8878186" y="4757833"/>
            <a:ext cx="1801274" cy="52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xmlns="" id="{0C5C0AE6-6AD8-4898-90E5-6D7D5AF4EE0F}"/>
              </a:ext>
            </a:extLst>
          </p:cNvPr>
          <p:cNvCxnSpPr>
            <a:cxnSpLocks/>
          </p:cNvCxnSpPr>
          <p:nvPr/>
        </p:nvCxnSpPr>
        <p:spPr>
          <a:xfrm flipV="1">
            <a:off x="8885942" y="5283680"/>
            <a:ext cx="1801274" cy="52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xmlns="" id="{E5747B48-2713-4601-AB41-09B214DD7E0D}"/>
              </a:ext>
            </a:extLst>
          </p:cNvPr>
          <p:cNvCxnSpPr>
            <a:cxnSpLocks/>
            <a:endCxn id="13" idx="2"/>
          </p:cNvCxnSpPr>
          <p:nvPr/>
        </p:nvCxnSpPr>
        <p:spPr>
          <a:xfrm flipV="1">
            <a:off x="9579935" y="5939264"/>
            <a:ext cx="1099525" cy="19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8048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727D04-EC64-4DC6-8AD4-4EF739FD4D07}"/>
              </a:ext>
            </a:extLst>
          </p:cNvPr>
          <p:cNvSpPr>
            <a:spLocks noGrp="1"/>
          </p:cNvSpPr>
          <p:nvPr>
            <p:ph type="title"/>
          </p:nvPr>
        </p:nvSpPr>
        <p:spPr>
          <a:xfrm>
            <a:off x="657606" y="155781"/>
            <a:ext cx="10772775" cy="924354"/>
          </a:xfrm>
        </p:spPr>
        <p:txBody>
          <a:bodyPr/>
          <a:lstStyle/>
          <a:p>
            <a:pPr algn="ctr"/>
            <a:r>
              <a:rPr lang="en-US" b="1" dirty="0"/>
              <a:t>CUBE EXAMPLE</a:t>
            </a:r>
          </a:p>
        </p:txBody>
      </p:sp>
      <p:pic>
        <p:nvPicPr>
          <p:cNvPr id="4" name="Picture 3">
            <a:extLst>
              <a:ext uri="{FF2B5EF4-FFF2-40B4-BE49-F238E27FC236}">
                <a16:creationId xmlns:a16="http://schemas.microsoft.com/office/drawing/2014/main" xmlns="" id="{04A498C6-E712-47E7-84E4-1580E86FCAE7}"/>
              </a:ext>
            </a:extLst>
          </p:cNvPr>
          <p:cNvPicPr>
            <a:picLocks noChangeAspect="1"/>
          </p:cNvPicPr>
          <p:nvPr/>
        </p:nvPicPr>
        <p:blipFill>
          <a:blip r:embed="rId2"/>
          <a:stretch>
            <a:fillRect/>
          </a:stretch>
        </p:blipFill>
        <p:spPr>
          <a:xfrm>
            <a:off x="3211033" y="1833113"/>
            <a:ext cx="5050466" cy="2234720"/>
          </a:xfrm>
          <a:prstGeom prst="rect">
            <a:avLst/>
          </a:prstGeom>
        </p:spPr>
      </p:pic>
      <p:sp>
        <p:nvSpPr>
          <p:cNvPr id="5" name="Rectangle 1">
            <a:extLst>
              <a:ext uri="{FF2B5EF4-FFF2-40B4-BE49-F238E27FC236}">
                <a16:creationId xmlns:a16="http://schemas.microsoft.com/office/drawing/2014/main" xmlns="" id="{D38C1A2A-031B-4289-868A-314875AC7795}"/>
              </a:ext>
            </a:extLst>
          </p:cNvPr>
          <p:cNvSpPr>
            <a:spLocks noChangeArrowheads="1"/>
          </p:cNvSpPr>
          <p:nvPr/>
        </p:nvSpPr>
        <p:spPr bwMode="auto">
          <a:xfrm>
            <a:off x="938901" y="1390858"/>
            <a:ext cx="103141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apple-system"/>
              </a:rPr>
              <a:t> Write a query to retrieve the total salary in all cities, you add the </a:t>
            </a:r>
            <a:r>
              <a:rPr kumimoji="0" lang="en-US" altLang="en-US" b="0" i="0" u="none" strike="noStrike" cap="none" normalizeH="0" baseline="0" dirty="0">
                <a:ln>
                  <a:noFill/>
                </a:ln>
                <a:solidFill>
                  <a:schemeClr val="tx1"/>
                </a:solidFill>
                <a:effectLst/>
                <a:latin typeface="-apple-system"/>
              </a:rPr>
              <a:t>ROLLUP</a:t>
            </a:r>
            <a:r>
              <a:rPr kumimoji="0" lang="en-US" altLang="en-US" b="0" i="0" u="none" strike="noStrike" cap="none" normalizeH="0" baseline="0" dirty="0">
                <a:ln>
                  <a:noFill/>
                </a:ln>
                <a:solidFill>
                  <a:srgbClr val="000000"/>
                </a:solidFill>
                <a:effectLst/>
                <a:latin typeface="-apple-system"/>
              </a:rPr>
              <a:t> to the </a:t>
            </a:r>
            <a:r>
              <a:rPr kumimoji="0" lang="en-US" altLang="en-US" b="0" i="0" u="none" strike="noStrike" cap="none" normalizeH="0" baseline="0" dirty="0">
                <a:ln>
                  <a:noFill/>
                </a:ln>
                <a:solidFill>
                  <a:schemeClr val="tx1"/>
                </a:solidFill>
                <a:effectLst/>
                <a:latin typeface="-apple-system"/>
              </a:rPr>
              <a:t>GROUP BY</a:t>
            </a:r>
            <a:r>
              <a:rPr kumimoji="0" lang="en-US" altLang="en-US" b="0" i="0" u="none" strike="noStrike" cap="none" normalizeH="0" baseline="0" dirty="0">
                <a:ln>
                  <a:noFill/>
                </a:ln>
                <a:solidFill>
                  <a:srgbClr val="000000"/>
                </a:solidFill>
                <a:effectLst/>
                <a:latin typeface="-apple-system"/>
              </a:rPr>
              <a:t> clause.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pple-system"/>
            </a:endParaRPr>
          </a:p>
        </p:txBody>
      </p:sp>
      <p:sp>
        <p:nvSpPr>
          <p:cNvPr id="3" name="Rectangle 2">
            <a:extLst>
              <a:ext uri="{FF2B5EF4-FFF2-40B4-BE49-F238E27FC236}">
                <a16:creationId xmlns:a16="http://schemas.microsoft.com/office/drawing/2014/main" xmlns="" id="{00554B97-11AE-4DC7-A63B-938A4B65ED68}"/>
              </a:ext>
            </a:extLst>
          </p:cNvPr>
          <p:cNvSpPr/>
          <p:nvPr/>
        </p:nvSpPr>
        <p:spPr>
          <a:xfrm>
            <a:off x="375685" y="4812338"/>
            <a:ext cx="6227134" cy="923330"/>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WITH Cube MULTIPLE COLUMN</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select</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gender</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FF00FF"/>
                </a:solidFill>
                <a:highlight>
                  <a:srgbClr val="FFFFFF"/>
                </a:highlight>
                <a:latin typeface="Consolas" panose="020B0609020204030204" pitchFamily="49" charset="0"/>
              </a:rPr>
              <a:t>sum</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salary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as</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Salary_Sum</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customer2 </a:t>
            </a:r>
            <a:r>
              <a:rPr lang="en-US" dirty="0">
                <a:solidFill>
                  <a:srgbClr val="0000FF"/>
                </a:solidFill>
                <a:highlight>
                  <a:srgbClr val="FFFFFF"/>
                </a:highlight>
                <a:latin typeface="Consolas" panose="020B0609020204030204" pitchFamily="49" charset="0"/>
              </a:rPr>
              <a:t>group</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by</a:t>
            </a:r>
            <a:r>
              <a:rPr lang="en-US" dirty="0">
                <a:solidFill>
                  <a:srgbClr val="000000"/>
                </a:solidFill>
                <a:highlight>
                  <a:srgbClr val="FFFFFF"/>
                </a:highlight>
                <a:latin typeface="Consolas" panose="020B0609020204030204" pitchFamily="49" charset="0"/>
              </a:rPr>
              <a:t> city</a:t>
            </a:r>
            <a:r>
              <a:rPr lang="en-US" dirty="0">
                <a:solidFill>
                  <a:srgbClr val="8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gender </a:t>
            </a:r>
            <a:r>
              <a:rPr lang="en-US" dirty="0">
                <a:solidFill>
                  <a:srgbClr val="0000FF"/>
                </a:solidFill>
                <a:highlight>
                  <a:srgbClr val="FFFFFF"/>
                </a:highlight>
                <a:latin typeface="Consolas" panose="020B0609020204030204" pitchFamily="49" charset="0"/>
              </a:rPr>
              <a:t>with</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cube</a:t>
            </a:r>
            <a:endParaRPr lang="en-US" dirty="0"/>
          </a:p>
        </p:txBody>
      </p:sp>
      <p:pic>
        <p:nvPicPr>
          <p:cNvPr id="9" name="Picture 8">
            <a:extLst>
              <a:ext uri="{FF2B5EF4-FFF2-40B4-BE49-F238E27FC236}">
                <a16:creationId xmlns:a16="http://schemas.microsoft.com/office/drawing/2014/main" xmlns="" id="{416C4CA8-B339-402B-9182-EEB0B1084517}"/>
              </a:ext>
            </a:extLst>
          </p:cNvPr>
          <p:cNvPicPr>
            <a:picLocks noChangeAspect="1"/>
          </p:cNvPicPr>
          <p:nvPr/>
        </p:nvPicPr>
        <p:blipFill>
          <a:blip r:embed="rId3"/>
          <a:stretch>
            <a:fillRect/>
          </a:stretch>
        </p:blipFill>
        <p:spPr>
          <a:xfrm>
            <a:off x="6836735" y="4327451"/>
            <a:ext cx="2572857" cy="2147998"/>
          </a:xfrm>
          <a:prstGeom prst="rect">
            <a:avLst/>
          </a:prstGeom>
        </p:spPr>
      </p:pic>
      <p:sp>
        <p:nvSpPr>
          <p:cNvPr id="10" name="Rectangle: Top Corners Rounded 9">
            <a:extLst>
              <a:ext uri="{FF2B5EF4-FFF2-40B4-BE49-F238E27FC236}">
                <a16:creationId xmlns:a16="http://schemas.microsoft.com/office/drawing/2014/main" xmlns="" id="{8A8FA8C6-8072-4DFC-8C3D-8F77A6DDEE29}"/>
              </a:ext>
            </a:extLst>
          </p:cNvPr>
          <p:cNvSpPr/>
          <p:nvPr/>
        </p:nvSpPr>
        <p:spPr>
          <a:xfrm>
            <a:off x="10413646" y="4334930"/>
            <a:ext cx="1190516" cy="49280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all cities according to females</a:t>
            </a:r>
          </a:p>
        </p:txBody>
      </p:sp>
      <p:sp>
        <p:nvSpPr>
          <p:cNvPr id="11" name="Rectangle: Top Corners Rounded 10">
            <a:extLst>
              <a:ext uri="{FF2B5EF4-FFF2-40B4-BE49-F238E27FC236}">
                <a16:creationId xmlns:a16="http://schemas.microsoft.com/office/drawing/2014/main" xmlns="" id="{AC6B0D73-7AFB-49E6-B8A0-23B51A4008BF}"/>
              </a:ext>
            </a:extLst>
          </p:cNvPr>
          <p:cNvSpPr/>
          <p:nvPr/>
        </p:nvSpPr>
        <p:spPr>
          <a:xfrm>
            <a:off x="10413646" y="5045581"/>
            <a:ext cx="1190516" cy="49280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all cities according to Males</a:t>
            </a:r>
          </a:p>
        </p:txBody>
      </p:sp>
      <p:sp>
        <p:nvSpPr>
          <p:cNvPr id="12" name="Rectangle: Top Corners Rounded 11">
            <a:extLst>
              <a:ext uri="{FF2B5EF4-FFF2-40B4-BE49-F238E27FC236}">
                <a16:creationId xmlns:a16="http://schemas.microsoft.com/office/drawing/2014/main" xmlns="" id="{55468E8F-3549-47D4-A009-47110C0BF4E7}"/>
              </a:ext>
            </a:extLst>
          </p:cNvPr>
          <p:cNvSpPr/>
          <p:nvPr/>
        </p:nvSpPr>
        <p:spPr>
          <a:xfrm>
            <a:off x="10413646" y="5735668"/>
            <a:ext cx="1190516" cy="492806"/>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salary  all cities and gender according</a:t>
            </a:r>
          </a:p>
        </p:txBody>
      </p:sp>
      <p:cxnSp>
        <p:nvCxnSpPr>
          <p:cNvPr id="13" name="Straight Arrow Connector 12">
            <a:extLst>
              <a:ext uri="{FF2B5EF4-FFF2-40B4-BE49-F238E27FC236}">
                <a16:creationId xmlns:a16="http://schemas.microsoft.com/office/drawing/2014/main" xmlns="" id="{321BAAFF-5637-4500-80FF-7796BA4AFEFD}"/>
              </a:ext>
            </a:extLst>
          </p:cNvPr>
          <p:cNvCxnSpPr>
            <a:cxnSpLocks/>
            <a:endCxn id="10" idx="2"/>
          </p:cNvCxnSpPr>
          <p:nvPr/>
        </p:nvCxnSpPr>
        <p:spPr>
          <a:xfrm flipV="1">
            <a:off x="7799705" y="4581333"/>
            <a:ext cx="2613941" cy="6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xmlns="" id="{ADB4803D-E855-4576-BE04-3BB1434BE57B}"/>
              </a:ext>
            </a:extLst>
          </p:cNvPr>
          <p:cNvCxnSpPr>
            <a:cxnSpLocks/>
          </p:cNvCxnSpPr>
          <p:nvPr/>
        </p:nvCxnSpPr>
        <p:spPr>
          <a:xfrm flipV="1">
            <a:off x="7820748" y="5135987"/>
            <a:ext cx="2613941" cy="6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BE2ABAFF-126E-4C19-833C-D24815E72B5A}"/>
              </a:ext>
            </a:extLst>
          </p:cNvPr>
          <p:cNvCxnSpPr>
            <a:cxnSpLocks/>
            <a:endCxn id="12" idx="2"/>
          </p:cNvCxnSpPr>
          <p:nvPr/>
        </p:nvCxnSpPr>
        <p:spPr>
          <a:xfrm>
            <a:off x="7899991" y="5846638"/>
            <a:ext cx="2513655" cy="135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16435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530" y="2262476"/>
            <a:ext cx="10658096" cy="1935608"/>
          </a:xfrm>
        </p:spPr>
        <p:txBody>
          <a:bodyPr>
            <a:normAutofit/>
          </a:bodyPr>
          <a:lstStyle/>
          <a:p>
            <a:pPr algn="ctr"/>
            <a:r>
              <a:rPr lang="en-US" b="1" spc="-5" dirty="0">
                <a:latin typeface="Palladio Uralic"/>
                <a:cs typeface="Palladio Uralic"/>
              </a:rPr>
              <a:t>HAVING CLAUSE</a:t>
            </a:r>
            <a:endParaRPr lang="en-US" sz="8000" b="1" dirty="0"/>
          </a:p>
        </p:txBody>
      </p:sp>
    </p:spTree>
    <p:extLst>
      <p:ext uri="{BB962C8B-B14F-4D97-AF65-F5344CB8AC3E}">
        <p14:creationId xmlns:p14="http://schemas.microsoft.com/office/powerpoint/2010/main" val="349625576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6559</TotalTime>
  <Words>8298</Words>
  <Application>Microsoft Office PowerPoint</Application>
  <PresentationFormat>Widescreen</PresentationFormat>
  <Paragraphs>1302</Paragraphs>
  <Slides>197</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197</vt:i4>
      </vt:variant>
    </vt:vector>
  </HeadingPairs>
  <TitlesOfParts>
    <vt:vector size="215" baseType="lpstr">
      <vt:lpstr>-apple-system</vt:lpstr>
      <vt:lpstr>Arial</vt:lpstr>
      <vt:lpstr>Calibri Light</vt:lpstr>
      <vt:lpstr>Carlito</vt:lpstr>
      <vt:lpstr>Consolas</vt:lpstr>
      <vt:lpstr>Courier New</vt:lpstr>
      <vt:lpstr>Georgia</vt:lpstr>
      <vt:lpstr>inherit</vt:lpstr>
      <vt:lpstr>inter-regular</vt:lpstr>
      <vt:lpstr>Open Sans</vt:lpstr>
      <vt:lpstr>Open Sans</vt:lpstr>
      <vt:lpstr>Palladio Uralic</vt:lpstr>
      <vt:lpstr>Segoe UI</vt:lpstr>
      <vt:lpstr>Source Sans Pro</vt:lpstr>
      <vt:lpstr>Times New Roman</vt:lpstr>
      <vt:lpstr>Verdana</vt:lpstr>
      <vt:lpstr>Wingdings</vt:lpstr>
      <vt:lpstr>Metropolitan</vt:lpstr>
      <vt:lpstr> SQL (STRUCTURE QUERY LANGUAGE) OR Transact-SQL </vt:lpstr>
      <vt:lpstr>INTRODUCTION TO SQL</vt:lpstr>
      <vt:lpstr>WHY SQL</vt:lpstr>
      <vt:lpstr>Transcat- SQL</vt:lpstr>
      <vt:lpstr>WHY TRANSCAT</vt:lpstr>
      <vt:lpstr>SQL COMMAND</vt:lpstr>
      <vt:lpstr>SQL DATA TYPES</vt:lpstr>
      <vt:lpstr>Cont….</vt:lpstr>
      <vt:lpstr>Cont….</vt:lpstr>
      <vt:lpstr>Cont….</vt:lpstr>
      <vt:lpstr>Data definition language (DDL)</vt:lpstr>
      <vt:lpstr>CREATE DATABASE AND TABLE COMMAND</vt:lpstr>
      <vt:lpstr>Alter Table:</vt:lpstr>
      <vt:lpstr>DROP COMMAND IN SQL</vt:lpstr>
      <vt:lpstr>Data Manipulation language DML</vt:lpstr>
      <vt:lpstr>Selecting Data</vt:lpstr>
      <vt:lpstr>Insert statement</vt:lpstr>
      <vt:lpstr>Update statements:</vt:lpstr>
      <vt:lpstr>PowerPoint Presentation</vt:lpstr>
      <vt:lpstr>Remember</vt:lpstr>
      <vt:lpstr>Delete statement:</vt:lpstr>
      <vt:lpstr>PowerPoint Presentation</vt:lpstr>
      <vt:lpstr>Truncate Command in SQL: </vt:lpstr>
      <vt:lpstr>Difference between Delete and Truncate Command:</vt:lpstr>
      <vt:lpstr>Difference between Drop and Truncate Command in SQL:</vt:lpstr>
      <vt:lpstr> CONSTRAINTS </vt:lpstr>
      <vt:lpstr>OBJECTIVES</vt:lpstr>
      <vt:lpstr>Rules for data</vt:lpstr>
      <vt:lpstr>NULL/ NOT NULL CONSTRAINT</vt:lpstr>
      <vt:lpstr>NOT NULL SYNTAX</vt:lpstr>
      <vt:lpstr>DEFAULT CONSTRAINT</vt:lpstr>
      <vt:lpstr>Alter default</vt:lpstr>
      <vt:lpstr>UNIQUE CONSTRAINT</vt:lpstr>
      <vt:lpstr>UNIQUE SYNTAX</vt:lpstr>
      <vt:lpstr>PRIMARY KEY</vt:lpstr>
      <vt:lpstr>ALTER PRIMARY KEY</vt:lpstr>
      <vt:lpstr>FOREIGN KEY</vt:lpstr>
      <vt:lpstr>ALTER FOREIGN KEY</vt:lpstr>
      <vt:lpstr>CHECK CONSTRAINT</vt:lpstr>
      <vt:lpstr>ALTER CHECK CONSTRAINT</vt:lpstr>
      <vt:lpstr>SQL SELECT STATEMENT USE</vt:lpstr>
      <vt:lpstr> SQL CLAUSE </vt:lpstr>
      <vt:lpstr>SQL CLAUSES</vt:lpstr>
      <vt:lpstr>WHERE CLAUSE</vt:lpstr>
      <vt:lpstr>DEFINITION</vt:lpstr>
      <vt:lpstr>OPERATORS IN SQL</vt:lpstr>
      <vt:lpstr>Comparison Operator</vt:lpstr>
      <vt:lpstr>PowerPoint Presentation</vt:lpstr>
      <vt:lpstr>PowerPoint Presentation</vt:lpstr>
      <vt:lpstr>PowerPoint Presentation</vt:lpstr>
      <vt:lpstr>PowerPoint Presentation</vt:lpstr>
      <vt:lpstr>PowerPoint Presentation</vt:lpstr>
      <vt:lpstr>PowerPoint Presentation</vt:lpstr>
      <vt:lpstr>LOGICAL OPERATOR</vt:lpstr>
      <vt:lpstr>ALL LOGICAL OPERATOR</vt:lpstr>
      <vt:lpstr>PowerPoint Presentation</vt:lpstr>
      <vt:lpstr>PowerPoint Presentation</vt:lpstr>
      <vt:lpstr>ANY LOGICAL OPERATOR</vt:lpstr>
      <vt:lpstr>PowerPoint Presentation</vt:lpstr>
      <vt:lpstr>PowerPoint Presentation</vt:lpstr>
      <vt:lpstr>AND OPERATOR</vt:lpstr>
      <vt:lpstr>PowerPoint Presentation</vt:lpstr>
      <vt:lpstr>OR OPERATOR</vt:lpstr>
      <vt:lpstr>PowerPoint Presentation</vt:lpstr>
      <vt:lpstr>PowerPoint Presentation</vt:lpstr>
      <vt:lpstr>BETWEEN OPERATORS</vt:lpstr>
      <vt:lpstr>PowerPoint Presentation</vt:lpstr>
      <vt:lpstr>PowerPoint Presentation</vt:lpstr>
      <vt:lpstr>PowerPoint Presentation</vt:lpstr>
      <vt:lpstr>EXISTS Operator</vt:lpstr>
      <vt:lpstr>PowerPoint Presentation</vt:lpstr>
      <vt:lpstr>IN Operator</vt:lpstr>
      <vt:lpstr>PowerPoint Presentation</vt:lpstr>
      <vt:lpstr>Like Operator</vt:lpstr>
      <vt:lpstr>Cont.…</vt:lpstr>
      <vt:lpstr>PowerPoint Presentation</vt:lpstr>
      <vt:lpstr>PowerPoint Presentation</vt:lpstr>
      <vt:lpstr>Not Operator</vt:lpstr>
      <vt:lpstr>PowerPoint Presentation</vt:lpstr>
      <vt:lpstr>ORDER BY CLAUSE</vt:lpstr>
      <vt:lpstr>ORDER BY CLAUSE</vt:lpstr>
      <vt:lpstr>PowerPoint Presentation</vt:lpstr>
      <vt:lpstr>GROUP BY CLAUSE</vt:lpstr>
      <vt:lpstr>GROUP BY CLAUSE</vt:lpstr>
      <vt:lpstr>AGGREGATE FUNCTION</vt:lpstr>
      <vt:lpstr>AGGREGATE FUNCTION</vt:lpstr>
      <vt:lpstr>EXAMPLE OF AGGREGATE FUNCTIONS</vt:lpstr>
      <vt:lpstr>PowerPoint Presentation</vt:lpstr>
      <vt:lpstr>PowerPoint Presentation</vt:lpstr>
      <vt:lpstr>Now Start Example of Group By Clause</vt:lpstr>
      <vt:lpstr>PowerPoint Presentation</vt:lpstr>
      <vt:lpstr>GROUP BY WHERE</vt:lpstr>
      <vt:lpstr>GROUP BY NULL</vt:lpstr>
      <vt:lpstr>GROUP BY WITH ALL</vt:lpstr>
      <vt:lpstr>SUMMARIZING DATA</vt:lpstr>
      <vt:lpstr>ROLLUP AND CUBE EXAMPLE</vt:lpstr>
      <vt:lpstr>ROLLUP EXAMPLE</vt:lpstr>
      <vt:lpstr>CUBE EXAMPLE</vt:lpstr>
      <vt:lpstr>HAVING CLAUSE</vt:lpstr>
      <vt:lpstr>HAVING CLAUSE</vt:lpstr>
      <vt:lpstr>HAVING CLAUSE EXAMPLE</vt:lpstr>
      <vt:lpstr>PowerPoint Presentation</vt:lpstr>
      <vt:lpstr>CLAUSES AND STATEMENT</vt:lpstr>
      <vt:lpstr>Common Table Expression (CTE) in SELECT and INSERT statement </vt:lpstr>
      <vt:lpstr>SUBQUERIES</vt:lpstr>
      <vt:lpstr>PowerPoint Presentation</vt:lpstr>
      <vt:lpstr>PowerPoint Presentation</vt:lpstr>
      <vt:lpstr>TYPES OF SUBQUERIES</vt:lpstr>
      <vt:lpstr> SUBQUERY IN SINGLE ROW</vt:lpstr>
      <vt:lpstr>Sub QUERIES MULTIPLE RECORDS</vt:lpstr>
      <vt:lpstr>SET OPERATOR</vt:lpstr>
      <vt:lpstr>SET OPERATORS</vt:lpstr>
      <vt:lpstr>EXAMPLE OF SET OPERATOR</vt:lpstr>
      <vt:lpstr>PowerPoint Presentation</vt:lpstr>
      <vt:lpstr>PIVOT AND UNPIVOT OPERATOR</vt:lpstr>
      <vt:lpstr>PowerPoint Presentation</vt:lpstr>
      <vt:lpstr>SQL JOINS</vt:lpstr>
      <vt:lpstr>SQL JOINS</vt:lpstr>
      <vt:lpstr>INNER JOIN</vt:lpstr>
      <vt:lpstr>Example Of INNER JOIN</vt:lpstr>
      <vt:lpstr>PowerPoint Presentation</vt:lpstr>
      <vt:lpstr>OUTER JOIN</vt:lpstr>
      <vt:lpstr>LEFT OUTER JOIN</vt:lpstr>
      <vt:lpstr>Example Of Left Outer Join</vt:lpstr>
      <vt:lpstr>PowerPoint Presentation</vt:lpstr>
      <vt:lpstr>Right OUTER JOIN</vt:lpstr>
      <vt:lpstr>Example Of Right Outer Join</vt:lpstr>
      <vt:lpstr>PowerPoint Presentation</vt:lpstr>
      <vt:lpstr>FULL OUTER JOIN</vt:lpstr>
      <vt:lpstr>SQL VIEW</vt:lpstr>
      <vt:lpstr>SQL VIEWS</vt:lpstr>
      <vt:lpstr>SQL VIEW UNDERSTAND USING DIAGRAM</vt:lpstr>
      <vt:lpstr>ADVANTAGES USING VIEWS</vt:lpstr>
      <vt:lpstr>ADVANTAGES USING VIEWS</vt:lpstr>
      <vt:lpstr>PowerPoint Presentation</vt:lpstr>
      <vt:lpstr>CREATE VIEW</vt:lpstr>
      <vt:lpstr>EXAMPLE OF SQL VIEWS</vt:lpstr>
      <vt:lpstr>PowerPoint Presentation</vt:lpstr>
      <vt:lpstr>PowerPoint Presentation</vt:lpstr>
      <vt:lpstr>GUIDELINES AND RESTRICTION ON VIEW</vt:lpstr>
      <vt:lpstr>INSERT WITH VIEWS</vt:lpstr>
      <vt:lpstr>INSERT WITH VIEWS</vt:lpstr>
      <vt:lpstr>NO INSERT WITH VIEWS</vt:lpstr>
      <vt:lpstr>No INSERT WITH VIEWS</vt:lpstr>
      <vt:lpstr>UPDATE AND DELETE WITH VIEWS </vt:lpstr>
      <vt:lpstr>ALTERING VIEWS</vt:lpstr>
      <vt:lpstr>DROP VIEWS</vt:lpstr>
      <vt:lpstr>DEFINITION OF VIEWS</vt:lpstr>
      <vt:lpstr>SP_refreshview</vt:lpstr>
      <vt:lpstr>STORED PROCEDURE</vt:lpstr>
      <vt:lpstr>WHAT IS SQL STORED PROCEDURE</vt:lpstr>
      <vt:lpstr>ADVANTAGES OF SQL STORED PROCEDURE</vt:lpstr>
      <vt:lpstr>TYPES STORED PROCEDURE</vt:lpstr>
      <vt:lpstr>TYPES OF STORED PROCEDURE</vt:lpstr>
      <vt:lpstr>USER DEFINED STORED PROCEDURE</vt:lpstr>
      <vt:lpstr>PowerPoint Presentation</vt:lpstr>
      <vt:lpstr>PowerPoint Presentation</vt:lpstr>
      <vt:lpstr>PowerPoint Presentation</vt:lpstr>
      <vt:lpstr>PowerPoint Presentation</vt:lpstr>
      <vt:lpstr>PowerPoint Presentation</vt:lpstr>
      <vt:lpstr>PowerPoint Presentation</vt:lpstr>
      <vt:lpstr>CREATE STORED PROCEDURE</vt:lpstr>
      <vt:lpstr>USING PARAMETERS</vt:lpstr>
      <vt:lpstr>INPUT STORED PROCEDURE</vt:lpstr>
      <vt:lpstr>SQL INDEXES</vt:lpstr>
      <vt:lpstr>INTRODUCTION</vt:lpstr>
      <vt:lpstr>PowerPoint Presentation</vt:lpstr>
      <vt:lpstr>Overview Of Data Storage</vt:lpstr>
      <vt:lpstr>Overview Of Data Storage</vt:lpstr>
      <vt:lpstr>SO WHAT IS INDEX</vt:lpstr>
      <vt:lpstr>CREATE INDEX</vt:lpstr>
      <vt:lpstr>HEAP STRUCTURE</vt:lpstr>
      <vt:lpstr>TYPES OF INDEXES</vt:lpstr>
      <vt:lpstr>B-TREE STRUCTURE</vt:lpstr>
      <vt:lpstr>CLUSTERED INDEXES</vt:lpstr>
      <vt:lpstr>NON CLUSTERED INDEXES</vt:lpstr>
      <vt:lpstr>ALTER AND DROP INDEX</vt:lpstr>
      <vt:lpstr>KEY DIFFERENCES</vt:lpstr>
      <vt:lpstr>Why SQL Index?</vt:lpstr>
      <vt:lpstr>When should INDEXES not be used in SQL? </vt:lpstr>
      <vt:lpstr>SQL TRIGGERS</vt:lpstr>
      <vt:lpstr>INTRODUCTION</vt:lpstr>
      <vt:lpstr>TRIGGERE</vt:lpstr>
      <vt:lpstr>ADVANTAGES OF TRIGGER</vt:lpstr>
      <vt:lpstr>PowerPoint Presentation</vt:lpstr>
      <vt:lpstr>PowerPoint Presentation</vt:lpstr>
      <vt:lpstr>SQL WITH JSON</vt:lpstr>
      <vt:lpstr>INTRODUCTION JSON WITH SQL</vt:lpstr>
      <vt:lpstr>FEATURES</vt:lpstr>
      <vt:lpstr>BUILTIN JSON FUNCTION IN SQL</vt:lpstr>
      <vt:lpstr>PowerPoint Presentation</vt:lpstr>
      <vt:lpstr>isJSON Validates a JSON</vt:lpstr>
      <vt:lpstr>JSON_VALUE (json string, path) </vt:lpstr>
      <vt:lpstr>JSON_QUERY(json string, path) </vt:lpstr>
      <vt:lpstr>JSON_MODIFY (json string, path, new value) </vt:lpstr>
      <vt:lpstr>OPENJSON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ENVY</dc:creator>
  <cp:lastModifiedBy>HP ENVY</cp:lastModifiedBy>
  <cp:revision>447</cp:revision>
  <dcterms:created xsi:type="dcterms:W3CDTF">2021-12-28T17:28:20Z</dcterms:created>
  <dcterms:modified xsi:type="dcterms:W3CDTF">2022-02-16T20:15:09Z</dcterms:modified>
</cp:coreProperties>
</file>